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2.xml" ContentType="application/vnd.openxmlformats-officedocument.theme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3.xml" ContentType="application/vnd.openxmlformats-officedocument.presentationml.notesSlide+xml"/>
  <Override PartName="/ppt/tags/tag13.xml" ContentType="application/vnd.openxmlformats-officedocument.presentationml.tags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notesSlides/notesSlide5.xml" ContentType="application/vnd.openxmlformats-officedocument.presentationml.notesSlide+xml"/>
  <Override PartName="/ppt/tags/tag15.xml" ContentType="application/vnd.openxmlformats-officedocument.presentationml.tags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16.xml" ContentType="application/vnd.openxmlformats-officedocument.presentationml.tags+xml"/>
  <Override PartName="/ppt/notesSlides/notesSlide7.xml" ContentType="application/vnd.openxmlformats-officedocument.presentationml.notesSlide+xml"/>
  <Override PartName="/ppt/tags/tag17.xml" ContentType="application/vnd.openxmlformats-officedocument.presentationml.tags+xml"/>
  <Override PartName="/ppt/notesSlides/notesSlide8.xml" ContentType="application/vnd.openxmlformats-officedocument.presentationml.notesSlide+xml"/>
  <Override PartName="/ppt/tags/tag18.xml" ContentType="application/vnd.openxmlformats-officedocument.presentationml.tags+xml"/>
  <Override PartName="/ppt/notesSlides/notesSlide9.xml" ContentType="application/vnd.openxmlformats-officedocument.presentationml.notesSlide+xml"/>
  <Override PartName="/ppt/tags/tag19.xml" ContentType="application/vnd.openxmlformats-officedocument.presentationml.tags+xml"/>
  <Override PartName="/ppt/notesSlides/notesSlide10.xml" ContentType="application/vnd.openxmlformats-officedocument.presentationml.notesSlide+xml"/>
  <Override PartName="/ppt/tags/tag20.xml" ContentType="application/vnd.openxmlformats-officedocument.presentationml.tags+xml"/>
  <Override PartName="/ppt/notesSlides/notesSlide11.xml" ContentType="application/vnd.openxmlformats-officedocument.presentationml.notesSlide+xml"/>
  <Override PartName="/ppt/tags/tag21.xml" ContentType="application/vnd.openxmlformats-officedocument.presentationml.tags+xml"/>
  <Override PartName="/ppt/notesSlides/notesSlide12.xml" ContentType="application/vnd.openxmlformats-officedocument.presentationml.notesSlide+xml"/>
  <Override PartName="/ppt/tags/tag22.xml" ContentType="application/vnd.openxmlformats-officedocument.presentationml.tags+xml"/>
  <Override PartName="/ppt/notesSlides/notesSlide13.xml" ContentType="application/vnd.openxmlformats-officedocument.presentationml.notesSlide+xml"/>
  <Override PartName="/ppt/tags/tag23.xml" ContentType="application/vnd.openxmlformats-officedocument.presentationml.tags+xml"/>
  <Override PartName="/ppt/notesSlides/notesSlide14.xml" ContentType="application/vnd.openxmlformats-officedocument.presentationml.notesSlide+xml"/>
  <Override PartName="/ppt/tags/tag24.xml" ContentType="application/vnd.openxmlformats-officedocument.presentationml.tags+xml"/>
  <Override PartName="/ppt/notesSlides/notesSlide15.xml" ContentType="application/vnd.openxmlformats-officedocument.presentationml.notesSlide+xml"/>
  <Override PartName="/ppt/tags/tag25.xml" ContentType="application/vnd.openxmlformats-officedocument.presentationml.tags+xml"/>
  <Override PartName="/ppt/notesSlides/notesSlide16.xml" ContentType="application/vnd.openxmlformats-officedocument.presentationml.notesSlide+xml"/>
  <Override PartName="/ppt/tags/tag26.xml" ContentType="application/vnd.openxmlformats-officedocument.presentationml.tags+xml"/>
  <Override PartName="/ppt/notesSlides/notesSlide17.xml" ContentType="application/vnd.openxmlformats-officedocument.presentationml.notesSlide+xml"/>
  <Override PartName="/ppt/tags/tag27.xml" ContentType="application/vnd.openxmlformats-officedocument.presentationml.tags+xml"/>
  <Override PartName="/ppt/notesSlides/notesSlide18.xml" ContentType="application/vnd.openxmlformats-officedocument.presentationml.notesSlide+xml"/>
  <Override PartName="/ppt/tags/tag28.xml" ContentType="application/vnd.openxmlformats-officedocument.presentationml.tags+xml"/>
  <Override PartName="/ppt/notesSlides/notesSlide1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29.xml" ContentType="application/vnd.openxmlformats-officedocument.presentationml.tags+xml"/>
  <Override PartName="/ppt/notesSlides/notesSlide20.xml" ContentType="application/vnd.openxmlformats-officedocument.presentationml.notesSlide+xml"/>
  <Override PartName="/ppt/tags/tag30.xml" ContentType="application/vnd.openxmlformats-officedocument.presentationml.tags+xml"/>
  <Override PartName="/ppt/notesSlides/notesSlide21.xml" ContentType="application/vnd.openxmlformats-officedocument.presentationml.notesSlide+xml"/>
  <Override PartName="/ppt/tags/tag31.xml" ContentType="application/vnd.openxmlformats-officedocument.presentationml.tags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5"/>
  </p:notesMasterIdLst>
  <p:sldIdLst>
    <p:sldId id="263" r:id="rId2"/>
    <p:sldId id="260" r:id="rId3"/>
    <p:sldId id="330" r:id="rId4"/>
    <p:sldId id="329" r:id="rId5"/>
    <p:sldId id="347" r:id="rId6"/>
    <p:sldId id="261" r:id="rId7"/>
    <p:sldId id="267" r:id="rId8"/>
    <p:sldId id="264" r:id="rId9"/>
    <p:sldId id="331" r:id="rId10"/>
    <p:sldId id="355" r:id="rId11"/>
    <p:sldId id="356" r:id="rId12"/>
    <p:sldId id="349" r:id="rId13"/>
    <p:sldId id="354" r:id="rId14"/>
    <p:sldId id="336" r:id="rId15"/>
    <p:sldId id="337" r:id="rId16"/>
    <p:sldId id="350" r:id="rId17"/>
    <p:sldId id="340" r:id="rId18"/>
    <p:sldId id="351" r:id="rId19"/>
    <p:sldId id="342" r:id="rId20"/>
    <p:sldId id="352" r:id="rId21"/>
    <p:sldId id="353" r:id="rId22"/>
    <p:sldId id="345" r:id="rId23"/>
    <p:sldId id="346" r:id="rId24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Open Sans" panose="020B0604020202020204" charset="0"/>
      <p:regular r:id="rId30"/>
      <p:bold r:id="rId31"/>
      <p:italic r:id="rId32"/>
      <p:boldItalic r:id="rId33"/>
    </p:embeddedFont>
    <p:embeddedFont>
      <p:font typeface="Open Sans bold" panose="020B0604020202020204" charset="0"/>
      <p:bold r:id="rId34"/>
    </p:embeddedFont>
    <p:embeddedFont>
      <p:font typeface="Open Sans Light" panose="020B0604020202020204" charset="0"/>
      <p:regular r:id="rId35"/>
      <p:italic r:id="rId36"/>
    </p:embeddedFont>
    <p:embeddedFont>
      <p:font typeface="Open Sans Semibold" panose="020B0604020202020204" charset="0"/>
      <p:bold r:id="rId37"/>
      <p:boldItalic r:id="rId38"/>
    </p:embeddedFont>
    <p:embeddedFont>
      <p:font typeface="Open Sans Semibold Italic" panose="020B0604020202020204" charset="0"/>
      <p:boldItalic r:id="rId39"/>
    </p:embeddedFont>
  </p:embeddedFontLst>
  <p:custDataLst>
    <p:tags r:id="rId4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6767"/>
    <a:srgbClr val="ED942D"/>
    <a:srgbClr val="1E2A39"/>
    <a:srgbClr val="E6E7E7"/>
    <a:srgbClr val="F57A16"/>
    <a:srgbClr val="FA621C"/>
    <a:srgbClr val="132E57"/>
    <a:srgbClr val="1E84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42" autoAdjust="0"/>
    <p:restoredTop sz="93515" autoAdjust="0"/>
  </p:normalViewPr>
  <p:slideViewPr>
    <p:cSldViewPr snapToGrid="0" showGuides="1">
      <p:cViewPr varScale="1">
        <p:scale>
          <a:sx n="85" d="100"/>
          <a:sy n="85" d="100"/>
        </p:scale>
        <p:origin x="3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248949457229792E-2"/>
          <c:y val="0.17163516039094337"/>
          <c:w val="0.67198109811643603"/>
          <c:h val="0.7628492405905928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684-44AD-A55E-85745573E70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684-44AD-A55E-85745573E7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684-44AD-A55E-85745573E70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684-44AD-A55E-85745573E702}"/>
              </c:ext>
            </c:extLst>
          </c:dPt>
          <c:dLbls>
            <c:spPr>
              <a:solidFill>
                <a:srgbClr val="E6E7E7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76767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Category A</c:v>
                </c:pt>
                <c:pt idx="1">
                  <c:v>Category B</c:v>
                </c:pt>
                <c:pt idx="2">
                  <c:v>Category C</c:v>
                </c:pt>
                <c:pt idx="3">
                  <c:v>Category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BB-4BC0-8736-BD975A5FEF0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9802761887370324"/>
          <c:y val="0.28792540833350905"/>
          <c:w val="0.30197238112629682"/>
          <c:h val="0.3938289107565127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000">
          <a:solidFill>
            <a:srgbClr val="676767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Active Customers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Sheet1!$A$2:$A$6</c:f>
              <c:strCache>
                <c:ptCount val="5"/>
                <c:pt idx="0">
                  <c:v>Date</c:v>
                </c:pt>
                <c:pt idx="1">
                  <c:v>Date</c:v>
                </c:pt>
                <c:pt idx="2">
                  <c:v>Date</c:v>
                </c:pt>
                <c:pt idx="3">
                  <c:v>Date</c:v>
                </c:pt>
                <c:pt idx="4">
                  <c:v>Date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13</c:v>
                </c:pt>
                <c:pt idx="2">
                  <c:v>15</c:v>
                </c:pt>
                <c:pt idx="3">
                  <c:v>21</c:v>
                </c:pt>
                <c:pt idx="4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9F3-4514-B267-77F71A993D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50919720"/>
        <c:axId val="850912664"/>
      </c:areaChart>
      <c:catAx>
        <c:axId val="8509197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pPr>
            <a:endParaRPr lang="en-US"/>
          </a:p>
        </c:txPr>
        <c:crossAx val="850912664"/>
        <c:crosses val="autoZero"/>
        <c:auto val="1"/>
        <c:lblAlgn val="ctr"/>
        <c:lblOffset val="100"/>
        <c:noMultiLvlLbl val="1"/>
      </c:catAx>
      <c:valAx>
        <c:axId val="8509126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rgbClr val="E6E7E7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pPr>
            <a:endParaRPr lang="en-US"/>
          </a:p>
        </c:txPr>
        <c:crossAx val="850919720"/>
        <c:crosses val="autoZero"/>
        <c:crossBetween val="midCat"/>
      </c:valAx>
      <c:spPr>
        <a:noFill/>
        <a:ln>
          <a:solidFill>
            <a:srgbClr val="E6E7E7"/>
          </a:solidFill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000">
          <a:solidFill>
            <a:srgbClr val="676767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Product 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16-4A47-8C1B-D40B58ABE3A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Product B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6.7</c:v>
                </c:pt>
                <c:pt idx="3">
                  <c:v>8.1999999999999993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A16-4A47-8C1B-D40B58ABE3A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Product 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A16-4A47-8C1B-D40B58ABE3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overlap val="100"/>
        <c:axId val="850912272"/>
        <c:axId val="850914624"/>
      </c:barChart>
      <c:catAx>
        <c:axId val="850912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pPr>
            <a:endParaRPr lang="en-US"/>
          </a:p>
        </c:txPr>
        <c:crossAx val="850914624"/>
        <c:crosses val="autoZero"/>
        <c:auto val="1"/>
        <c:lblAlgn val="ctr"/>
        <c:lblOffset val="100"/>
        <c:noMultiLvlLbl val="0"/>
      </c:catAx>
      <c:valAx>
        <c:axId val="8509146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rgbClr val="E6E7E7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pPr>
            <a:endParaRPr lang="en-US"/>
          </a:p>
        </c:txPr>
        <c:crossAx val="850912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solidFill>
            <a:srgbClr val="676767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Ref>
              <c:f>Sheet1!$A$2:$A$7</c:f>
              <c:strCache>
                <c:ptCount val="6"/>
                <c:pt idx="0">
                  <c:v>Date</c:v>
                </c:pt>
                <c:pt idx="1">
                  <c:v>Date</c:v>
                </c:pt>
                <c:pt idx="2">
                  <c:v>Date</c:v>
                </c:pt>
                <c:pt idx="3">
                  <c:v>Date</c:v>
                </c:pt>
                <c:pt idx="4">
                  <c:v>Date</c:v>
                </c:pt>
                <c:pt idx="5">
                  <c:v>Date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15</c:v>
                </c:pt>
                <c:pt idx="1">
                  <c:v>20</c:v>
                </c:pt>
                <c:pt idx="2">
                  <c:v>35</c:v>
                </c:pt>
                <c:pt idx="3">
                  <c:v>40</c:v>
                </c:pt>
                <c:pt idx="4">
                  <c:v>65</c:v>
                </c:pt>
                <c:pt idx="5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F3-4514-B267-77F71A993D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50921288"/>
        <c:axId val="850914232"/>
      </c:areaChart>
      <c:catAx>
        <c:axId val="85092128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pPr>
            <a:endParaRPr lang="en-US"/>
          </a:p>
        </c:txPr>
        <c:crossAx val="850914232"/>
        <c:crosses val="autoZero"/>
        <c:auto val="1"/>
        <c:lblAlgn val="ctr"/>
        <c:lblOffset val="100"/>
        <c:noMultiLvlLbl val="1"/>
      </c:catAx>
      <c:valAx>
        <c:axId val="8509142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rgbClr val="E6E7E7"/>
              </a:solidFill>
              <a:round/>
            </a:ln>
            <a:effectLst/>
          </c:spPr>
        </c:majorGridlines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pPr>
            <a:endParaRPr lang="en-US"/>
          </a:p>
        </c:txPr>
        <c:crossAx val="850921288"/>
        <c:crosses val="autoZero"/>
        <c:crossBetween val="midCat"/>
      </c:valAx>
      <c:spPr>
        <a:noFill/>
        <a:ln>
          <a:solidFill>
            <a:srgbClr val="E6E7E7"/>
          </a:solidFill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000">
          <a:solidFill>
            <a:srgbClr val="676767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png>
</file>

<file path=ppt/media/image12.gif>
</file>

<file path=ppt/media/image13.gif>
</file>

<file path=ppt/media/image14.png>
</file>

<file path=ppt/media/image15.gif>
</file>

<file path=ppt/media/image16.gif>
</file>

<file path=ppt/media/image17.gif>
</file>

<file path=ppt/media/image18.gif>
</file>

<file path=ppt/media/image19.gif>
</file>

<file path=ppt/media/image2.gif>
</file>

<file path=ppt/media/image20.gif>
</file>

<file path=ppt/media/image21.gif>
</file>

<file path=ppt/media/image22.png>
</file>

<file path=ppt/media/image3.gif>
</file>

<file path=ppt/media/image4.jpg>
</file>

<file path=ppt/media/image5.jp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2111519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8184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Slide 15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0569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Shape 4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401" name="Shape 40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3484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Shape 4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401" name="Shape 40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21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Shape 24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4537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562" name="Shape 5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64958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4" name="Shape 2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Shape 29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08398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4" name="Shape 2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Shape 29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227453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4" name="Shape 2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Shape 29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17614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Shape 5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598" name="Shape 5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12100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Shape 4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401" name="Shape 40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416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92248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Shape 4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401" name="Shape 40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401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Shape 4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401" name="Shape 40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6425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4" name="Shape 2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Shape 29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0632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7677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41586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2661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20" name="Shape 3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87378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Slide</a:t>
            </a:r>
            <a:r>
              <a:rPr lang="en-US" sz="1200" b="0" i="0" u="none" strike="noStrike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11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Shape 24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1223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94" name="Shape 3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16322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67400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817019"/>
            <a:ext cx="9144000" cy="122396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Rectangle 2"/>
          <p:cNvSpPr/>
          <p:nvPr userDrawn="1"/>
        </p:nvSpPr>
        <p:spPr>
          <a:xfrm>
            <a:off x="410540" y="6341495"/>
            <a:ext cx="200086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676767"/>
                </a:solidFill>
              </a:rPr>
              <a:t>Corporate Finance Institute®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382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">
    <p:bg>
      <p:bgPr>
        <a:solidFill>
          <a:srgbClr val="1E2A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524000" y="2817019"/>
            <a:ext cx="9144000" cy="1223963"/>
          </a:xfrm>
        </p:spPr>
        <p:txBody>
          <a:bodyPr anchor="ctr">
            <a:normAutofit/>
          </a:bodyPr>
          <a:lstStyle>
            <a:lvl1pPr algn="ctr">
              <a:defRPr sz="4800">
                <a:solidFill>
                  <a:srgbClr val="ED942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65080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3886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5334000" cy="45767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0" y="1600200"/>
            <a:ext cx="5257800" cy="45767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56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054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4162252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11943"/>
            <a:ext cx="10896600" cy="701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10896600" cy="4576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rgbClr val="1E2A39"/>
          </a:solidFill>
          <a:ln>
            <a:solidFill>
              <a:srgbClr val="1E2A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/>
          <p:cNvSpPr/>
          <p:nvPr userDrawn="1"/>
        </p:nvSpPr>
        <p:spPr>
          <a:xfrm>
            <a:off x="410540" y="6341495"/>
            <a:ext cx="200086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676767"/>
                </a:solidFill>
              </a:rPr>
              <a:t>Corporate Finance Institute® </a:t>
            </a:r>
          </a:p>
        </p:txBody>
      </p:sp>
    </p:spTree>
    <p:custDataLst>
      <p:tags r:id="rId8"/>
    </p:custDataLst>
    <p:extLst>
      <p:ext uri="{BB962C8B-B14F-4D97-AF65-F5344CB8AC3E}">
        <p14:creationId xmlns:p14="http://schemas.microsoft.com/office/powerpoint/2010/main" val="650684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132E57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  <a:lvl2pPr marL="18288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2pPr>
      <a:lvl3pPr marL="457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3pPr>
      <a:lvl4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4pPr>
      <a:lvl5pPr marL="914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8.xml"/><Relationship Id="rId4" Type="http://schemas.openxmlformats.org/officeDocument/2006/relationships/image" Target="../media/image12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0.xml"/><Relationship Id="rId4" Type="http://schemas.openxmlformats.org/officeDocument/2006/relationships/image" Target="../media/image13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gif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18.gif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4.xml"/><Relationship Id="rId6" Type="http://schemas.openxmlformats.org/officeDocument/2006/relationships/image" Target="../media/image17.gif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5.xml"/><Relationship Id="rId6" Type="http://schemas.openxmlformats.org/officeDocument/2006/relationships/image" Target="../media/image17.gif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6.xml"/><Relationship Id="rId5" Type="http://schemas.openxmlformats.org/officeDocument/2006/relationships/image" Target="../media/image21.gif"/><Relationship Id="rId4" Type="http://schemas.openxmlformats.org/officeDocument/2006/relationships/image" Target="../media/image20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0.xml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8.xml"/><Relationship Id="rId4" Type="http://schemas.openxmlformats.org/officeDocument/2006/relationships/chart" Target="../charts/char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0.xml"/><Relationship Id="rId4" Type="http://schemas.openxmlformats.org/officeDocument/2006/relationships/hyperlink" Target="http://www.corporatefinanceinstitute.com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8.jp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3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hyperlink" Target="http://www.corporatefinanceinstitute.com/" TargetMode="Externa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5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2A39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ctrTitle"/>
          </p:nvPr>
        </p:nvSpPr>
        <p:spPr>
          <a:xfrm>
            <a:off x="1524000" y="4445794"/>
            <a:ext cx="9144000" cy="1223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132E57"/>
              </a:buClr>
              <a:buSzPct val="25000"/>
              <a:buFont typeface="Open Sans"/>
              <a:buNone/>
            </a:pPr>
            <a:r>
              <a:rPr lang="en-US" dirty="0">
                <a:solidFill>
                  <a:srgbClr val="ED942D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"/>
              </a:rPr>
              <a:t>Duvet Business</a:t>
            </a:r>
            <a:endParaRPr lang="en-US" sz="4400" b="0" i="0" u="none" strike="noStrike" cap="none" dirty="0">
              <a:solidFill>
                <a:srgbClr val="ED942D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  <a:sym typeface="Open Sans"/>
            </a:endParaRPr>
          </a:p>
        </p:txBody>
      </p:sp>
      <p:sp>
        <p:nvSpPr>
          <p:cNvPr id="2" name="Oval 1"/>
          <p:cNvSpPr/>
          <p:nvPr/>
        </p:nvSpPr>
        <p:spPr>
          <a:xfrm rot="10800000" flipV="1">
            <a:off x="5143500" y="1562100"/>
            <a:ext cx="1905000" cy="1905000"/>
          </a:xfrm>
          <a:prstGeom prst="ellipse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 rot="10800000" flipV="1">
            <a:off x="4676775" y="1095375"/>
            <a:ext cx="2838450" cy="2838450"/>
          </a:xfrm>
          <a:prstGeom prst="ellipse">
            <a:avLst/>
          </a:prstGeom>
          <a:noFill/>
          <a:ln>
            <a:solidFill>
              <a:srgbClr val="ED94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0489" y="2004079"/>
            <a:ext cx="1271020" cy="109423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1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1"/>
      <p:bldP spid="2" grpId="0" animBg="1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46914" y="1137508"/>
            <a:ext cx="8278463" cy="503834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494983" y="5718797"/>
            <a:ext cx="2556942" cy="784830"/>
          </a:xfrm>
          <a:prstGeom prst="rect">
            <a:avLst/>
          </a:prstGeom>
          <a:solidFill>
            <a:srgbClr val="E6E7E7"/>
          </a:solidFill>
        </p:spPr>
        <p:txBody>
          <a:bodyPr wrap="square" rtlCol="0">
            <a:spAutoFit/>
          </a:bodyPr>
          <a:lstStyle/>
          <a:p>
            <a:r>
              <a:rPr lang="en-CA" sz="1500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Platform</a:t>
            </a:r>
          </a:p>
          <a:p>
            <a:r>
              <a:rPr lang="en-CA" sz="1500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place to find the comfort of your dreams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7040C-219A-4A5D-993B-2C44E2B15A7C}"/>
              </a:ext>
            </a:extLst>
          </p:cNvPr>
          <p:cNvSpPr txBox="1"/>
          <p:nvPr/>
        </p:nvSpPr>
        <p:spPr>
          <a:xfrm>
            <a:off x="9540430" y="2644170"/>
            <a:ext cx="2250191" cy="784830"/>
          </a:xfrm>
          <a:prstGeom prst="rect">
            <a:avLst/>
          </a:prstGeom>
          <a:solidFill>
            <a:srgbClr val="E6E7E7"/>
          </a:solidFill>
        </p:spPr>
        <p:txBody>
          <a:bodyPr wrap="square" rtlCol="0">
            <a:spAutoFit/>
          </a:bodyPr>
          <a:lstStyle/>
          <a:p>
            <a:r>
              <a:rPr lang="en-CA" sz="1500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Buyer</a:t>
            </a:r>
          </a:p>
          <a:p>
            <a:r>
              <a:rPr lang="en-CA" sz="1500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Looks for unique products for their home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929021" y="1292648"/>
            <a:ext cx="1778374" cy="784830"/>
          </a:xfrm>
          <a:prstGeom prst="rect">
            <a:avLst/>
          </a:prstGeom>
          <a:solidFill>
            <a:srgbClr val="E6E7E7"/>
          </a:solidFill>
        </p:spPr>
        <p:txBody>
          <a:bodyPr wrap="square" rtlCol="0">
            <a:spAutoFit/>
          </a:bodyPr>
          <a:lstStyle/>
          <a:p>
            <a:r>
              <a:rPr lang="en-CA" sz="1500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Delivery</a:t>
            </a:r>
          </a:p>
          <a:p>
            <a:r>
              <a:rPr lang="en-CA" sz="1500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Creativity in your home</a:t>
            </a:r>
          </a:p>
        </p:txBody>
      </p:sp>
      <p:sp>
        <p:nvSpPr>
          <p:cNvPr id="10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Our business model is unique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993334" y="6326758"/>
            <a:ext cx="17972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i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Images from istockphoto.com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6EC242-E5F8-4E18-9FC6-A48139D1342F}"/>
              </a:ext>
            </a:extLst>
          </p:cNvPr>
          <p:cNvSpPr txBox="1"/>
          <p:nvPr/>
        </p:nvSpPr>
        <p:spPr>
          <a:xfrm>
            <a:off x="1198849" y="4515782"/>
            <a:ext cx="1734851" cy="784830"/>
          </a:xfrm>
          <a:prstGeom prst="rect">
            <a:avLst/>
          </a:prstGeom>
          <a:solidFill>
            <a:srgbClr val="E6E7E7"/>
          </a:solidFill>
        </p:spPr>
        <p:txBody>
          <a:bodyPr wrap="square" rtlCol="0">
            <a:spAutoFit/>
          </a:bodyPr>
          <a:lstStyle/>
          <a:p>
            <a:r>
              <a:rPr lang="en-CA" sz="1500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Product</a:t>
            </a:r>
          </a:p>
          <a:p>
            <a:r>
              <a:rPr lang="en-CA" sz="1500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Creativity in their hands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915417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4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9" grpId="0" animBg="1"/>
      <p:bldP spid="18" grpId="0" animBg="1"/>
      <p:bldP spid="10" grpId="0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Our customers are clearly defined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009517" y="4487798"/>
            <a:ext cx="2556942" cy="1229260"/>
            <a:chOff x="1455204" y="4981472"/>
            <a:chExt cx="2556942" cy="994618"/>
          </a:xfrm>
        </p:grpSpPr>
        <p:sp>
          <p:nvSpPr>
            <p:cNvPr id="9" name="TextBox 8"/>
            <p:cNvSpPr txBox="1"/>
            <p:nvPr/>
          </p:nvSpPr>
          <p:spPr>
            <a:xfrm>
              <a:off x="1455204" y="5175871"/>
              <a:ext cx="2556942" cy="800219"/>
            </a:xfrm>
            <a:prstGeom prst="rect">
              <a:avLst/>
            </a:prstGeom>
            <a:solidFill>
              <a:srgbClr val="E6E7E7"/>
            </a:solidFill>
          </p:spPr>
          <p:txBody>
            <a:bodyPr wrap="square" rtlCol="0">
              <a:spAutoFit/>
            </a:bodyPr>
            <a:lstStyle/>
            <a:p>
              <a:r>
                <a:rPr lang="en-CA" sz="1600" dirty="0">
                  <a:solidFill>
                    <a:srgbClr val="1E2A39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Cool moms</a:t>
              </a:r>
            </a:p>
            <a:p>
              <a:r>
                <a:rPr lang="en-CA" sz="1500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Looking for an original gift for her children.</a:t>
              </a:r>
            </a:p>
          </p:txBody>
        </p:sp>
        <p:sp>
          <p:nvSpPr>
            <p:cNvPr id="2" name="Isosceles Triangle 1"/>
            <p:cNvSpPr/>
            <p:nvPr/>
          </p:nvSpPr>
          <p:spPr>
            <a:xfrm>
              <a:off x="2609850" y="4981472"/>
              <a:ext cx="247650" cy="194399"/>
            </a:xfrm>
            <a:prstGeom prst="triangle">
              <a:avLst/>
            </a:prstGeom>
            <a:solidFill>
              <a:srgbClr val="E6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096000" y="1407282"/>
            <a:ext cx="3104367" cy="1452188"/>
            <a:chOff x="4945024" y="5197844"/>
            <a:chExt cx="2759923" cy="1197918"/>
          </a:xfrm>
        </p:grpSpPr>
        <p:sp>
          <p:nvSpPr>
            <p:cNvPr id="10" name="TextBox 9"/>
            <p:cNvSpPr txBox="1"/>
            <p:nvPr/>
          </p:nvSpPr>
          <p:spPr>
            <a:xfrm>
              <a:off x="4945024" y="5197844"/>
              <a:ext cx="2759923" cy="1031051"/>
            </a:xfrm>
            <a:prstGeom prst="rect">
              <a:avLst/>
            </a:prstGeom>
            <a:solidFill>
              <a:srgbClr val="E6E7E7"/>
            </a:solidFill>
          </p:spPr>
          <p:txBody>
            <a:bodyPr wrap="square" rtlCol="0">
              <a:spAutoFit/>
            </a:bodyPr>
            <a:lstStyle/>
            <a:p>
              <a:r>
                <a:rPr lang="en-CA" sz="1600" dirty="0">
                  <a:solidFill>
                    <a:srgbClr val="1E2A39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Young adults with good taste</a:t>
              </a:r>
            </a:p>
            <a:p>
              <a:r>
                <a:rPr lang="en-CA" sz="1500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Finally able to pay their own rent, the young adult will want to customize everything!</a:t>
              </a:r>
            </a:p>
          </p:txBody>
        </p:sp>
        <p:sp>
          <p:nvSpPr>
            <p:cNvPr id="12" name="Isosceles Triangle 11"/>
            <p:cNvSpPr/>
            <p:nvPr/>
          </p:nvSpPr>
          <p:spPr>
            <a:xfrm rot="10800000">
              <a:off x="6180393" y="6150485"/>
              <a:ext cx="289186" cy="245277"/>
            </a:xfrm>
            <a:prstGeom prst="triangle">
              <a:avLst/>
            </a:prstGeom>
            <a:solidFill>
              <a:srgbClr val="E6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626046" y="4487798"/>
            <a:ext cx="2556942" cy="1385780"/>
            <a:chOff x="7991733" y="5000522"/>
            <a:chExt cx="2556942" cy="1206400"/>
          </a:xfrm>
        </p:grpSpPr>
        <p:sp>
          <p:nvSpPr>
            <p:cNvPr id="11" name="TextBox 10"/>
            <p:cNvSpPr txBox="1"/>
            <p:nvPr/>
          </p:nvSpPr>
          <p:spPr>
            <a:xfrm>
              <a:off x="7991733" y="5175871"/>
              <a:ext cx="2556942" cy="1031051"/>
            </a:xfrm>
            <a:prstGeom prst="rect">
              <a:avLst/>
            </a:prstGeom>
            <a:solidFill>
              <a:srgbClr val="E6E7E7"/>
            </a:solidFill>
          </p:spPr>
          <p:txBody>
            <a:bodyPr wrap="square" rtlCol="0">
              <a:spAutoFit/>
            </a:bodyPr>
            <a:lstStyle/>
            <a:p>
              <a:r>
                <a:rPr lang="en-CA" sz="1600" dirty="0">
                  <a:solidFill>
                    <a:srgbClr val="1E2A39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Airbnb home owners</a:t>
              </a:r>
            </a:p>
            <a:p>
              <a:r>
                <a:rPr lang="en-CA" sz="1500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Wanting to provide a state of the art environment to their customers.</a:t>
              </a:r>
            </a:p>
          </p:txBody>
        </p:sp>
        <p:sp>
          <p:nvSpPr>
            <p:cNvPr id="13" name="Isosceles Triangle 12"/>
            <p:cNvSpPr/>
            <p:nvPr/>
          </p:nvSpPr>
          <p:spPr>
            <a:xfrm>
              <a:off x="9171946" y="5000522"/>
              <a:ext cx="247650" cy="194399"/>
            </a:xfrm>
            <a:prstGeom prst="triangle">
              <a:avLst/>
            </a:prstGeom>
            <a:solidFill>
              <a:srgbClr val="E6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2365884"/>
              </p:ext>
            </p:extLst>
          </p:nvPr>
        </p:nvGraphicFramePr>
        <p:xfrm>
          <a:off x="8626046" y="3142099"/>
          <a:ext cx="2556942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6942">
                  <a:extLst>
                    <a:ext uri="{9D8B030D-6E8A-4147-A177-3AD203B41FA5}">
                      <a16:colId xmlns:a16="http://schemas.microsoft.com/office/drawing/2014/main" val="12040993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35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520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$22,128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04226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DA26929-1166-42E8-91FD-3AF220D0ED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9735386"/>
              </p:ext>
            </p:extLst>
          </p:nvPr>
        </p:nvGraphicFramePr>
        <p:xfrm>
          <a:off x="648638" y="3142099"/>
          <a:ext cx="3464122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4122">
                  <a:extLst>
                    <a:ext uri="{9D8B030D-6E8A-4147-A177-3AD203B41FA5}">
                      <a16:colId xmlns:a16="http://schemas.microsoft.com/office/drawing/2014/main" val="2336626693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Avg.</a:t>
                      </a:r>
                      <a:r>
                        <a:rPr lang="en-US" baseline="0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 Age</a:t>
                      </a:r>
                      <a:endParaRPr lang="en-US" dirty="0">
                        <a:solidFill>
                          <a:srgbClr val="676767"/>
                        </a:solidFill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826171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Avg. Disposable income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392494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8B68276-79A8-4B48-9C49-20BB9F4AF2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6422592"/>
              </p:ext>
            </p:extLst>
          </p:nvPr>
        </p:nvGraphicFramePr>
        <p:xfrm>
          <a:off x="4009517" y="3142099"/>
          <a:ext cx="2556942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6942">
                  <a:extLst>
                    <a:ext uri="{9D8B030D-6E8A-4147-A177-3AD203B41FA5}">
                      <a16:colId xmlns:a16="http://schemas.microsoft.com/office/drawing/2014/main" val="39979519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29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813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$16,427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390165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E897037-9D22-4FB9-B7FE-A9572255FB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6542632"/>
              </p:ext>
            </p:extLst>
          </p:nvPr>
        </p:nvGraphicFramePr>
        <p:xfrm>
          <a:off x="6111461" y="3142099"/>
          <a:ext cx="308890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8906">
                  <a:extLst>
                    <a:ext uri="{9D8B030D-6E8A-4147-A177-3AD203B41FA5}">
                      <a16:colId xmlns:a16="http://schemas.microsoft.com/office/drawing/2014/main" val="1320572371"/>
                    </a:ext>
                  </a:extLst>
                </a:gridCol>
              </a:tblGrid>
              <a:tr h="347527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27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527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$19,612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3780839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428644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20" y="1541394"/>
            <a:ext cx="9944100" cy="4410075"/>
          </a:xfrm>
          <a:prstGeom prst="rect">
            <a:avLst/>
          </a:prstGeom>
        </p:spPr>
      </p:pic>
      <p:sp>
        <p:nvSpPr>
          <p:cNvPr id="7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Our channels are optimized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51646" y="1356728"/>
            <a:ext cx="2042712" cy="646331"/>
          </a:xfrm>
          <a:prstGeom prst="rect">
            <a:avLst/>
          </a:prstGeom>
          <a:solidFill>
            <a:srgbClr val="E6E7E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Email</a:t>
            </a:r>
          </a:p>
          <a:p>
            <a:pPr algn="ctr"/>
            <a:r>
              <a:rPr lang="en-CA" b="1" dirty="0">
                <a:solidFill>
                  <a:srgbClr val="ED942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40%</a:t>
            </a:r>
            <a:endParaRPr lang="en-CA" b="1" dirty="0">
              <a:solidFill>
                <a:srgbClr val="ED942D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726734" y="3746432"/>
            <a:ext cx="1784747" cy="646331"/>
          </a:xfrm>
          <a:prstGeom prst="rect">
            <a:avLst/>
          </a:prstGeom>
          <a:solidFill>
            <a:srgbClr val="E6E7E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Paid search</a:t>
            </a:r>
          </a:p>
          <a:p>
            <a:pPr algn="ctr"/>
            <a:r>
              <a:rPr lang="en-CA" dirty="0">
                <a:solidFill>
                  <a:srgbClr val="ED942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10%</a:t>
            </a:r>
            <a:endParaRPr lang="en-CA" b="1" dirty="0">
              <a:solidFill>
                <a:srgbClr val="ED942D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05929" y="5404339"/>
            <a:ext cx="2261055" cy="646331"/>
          </a:xfrm>
          <a:prstGeom prst="rect">
            <a:avLst/>
          </a:prstGeom>
          <a:solidFill>
            <a:srgbClr val="E6E7E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Organic search </a:t>
            </a:r>
            <a:r>
              <a:rPr lang="en-CA" dirty="0">
                <a:solidFill>
                  <a:srgbClr val="ED942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50%</a:t>
            </a:r>
            <a:endParaRPr lang="en-CA" dirty="0">
              <a:solidFill>
                <a:srgbClr val="ED942D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2254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" grpId="0" animBg="1"/>
      <p:bldP spid="6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6832FC78-AA07-426E-8532-6B681617064D}"/>
              </a:ext>
            </a:extLst>
          </p:cNvPr>
          <p:cNvGrpSpPr/>
          <p:nvPr/>
        </p:nvGrpSpPr>
        <p:grpSpPr>
          <a:xfrm>
            <a:off x="3230901" y="2420978"/>
            <a:ext cx="5727507" cy="3161895"/>
            <a:chOff x="1006432" y="3232637"/>
            <a:chExt cx="2444918" cy="2448501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DFB5DF4-9694-4F32-9497-251EB6BAA2E9}"/>
                </a:ext>
              </a:extLst>
            </p:cNvPr>
            <p:cNvSpPr/>
            <p:nvPr/>
          </p:nvSpPr>
          <p:spPr>
            <a:xfrm>
              <a:off x="1853205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522CA01-B63C-431D-B3C5-DC154D74072E}"/>
                </a:ext>
              </a:extLst>
            </p:cNvPr>
            <p:cNvSpPr/>
            <p:nvPr/>
          </p:nvSpPr>
          <p:spPr>
            <a:xfrm>
              <a:off x="1006432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EDB68E5-A00F-433D-8426-57448581508A}"/>
                </a:ext>
              </a:extLst>
            </p:cNvPr>
            <p:cNvSpPr/>
            <p:nvPr/>
          </p:nvSpPr>
          <p:spPr>
            <a:xfrm>
              <a:off x="2698829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6">
              <a:extLst>
                <a:ext uri="{FF2B5EF4-FFF2-40B4-BE49-F238E27FC236}">
                  <a16:creationId xmlns:a16="http://schemas.microsoft.com/office/drawing/2014/main" id="{176A28A6-2C9D-4045-9751-0EFDA56BFE56}"/>
                </a:ext>
              </a:extLst>
            </p:cNvPr>
            <p:cNvSpPr/>
            <p:nvPr/>
          </p:nvSpPr>
          <p:spPr>
            <a:xfrm>
              <a:off x="1067032" y="3336352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53">
              <a:extLst>
                <a:ext uri="{FF2B5EF4-FFF2-40B4-BE49-F238E27FC236}">
                  <a16:creationId xmlns:a16="http://schemas.microsoft.com/office/drawing/2014/main" id="{86F9D31B-96A6-4202-B01D-6E53A550BCB5}"/>
                </a:ext>
              </a:extLst>
            </p:cNvPr>
            <p:cNvSpPr/>
            <p:nvPr/>
          </p:nvSpPr>
          <p:spPr>
            <a:xfrm>
              <a:off x="1411458" y="3338967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ed Rectangle 54">
              <a:extLst>
                <a:ext uri="{FF2B5EF4-FFF2-40B4-BE49-F238E27FC236}">
                  <a16:creationId xmlns:a16="http://schemas.microsoft.com/office/drawing/2014/main" id="{B36E9CB1-8339-41C7-9046-97B36E93630F}"/>
                </a:ext>
              </a:extLst>
            </p:cNvPr>
            <p:cNvSpPr/>
            <p:nvPr/>
          </p:nvSpPr>
          <p:spPr>
            <a:xfrm>
              <a:off x="1918823" y="3339751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ed Rectangle 55">
              <a:extLst>
                <a:ext uri="{FF2B5EF4-FFF2-40B4-BE49-F238E27FC236}">
                  <a16:creationId xmlns:a16="http://schemas.microsoft.com/office/drawing/2014/main" id="{27A530BC-BE34-4264-A584-B4FAF811EAAA}"/>
                </a:ext>
              </a:extLst>
            </p:cNvPr>
            <p:cNvSpPr/>
            <p:nvPr/>
          </p:nvSpPr>
          <p:spPr>
            <a:xfrm>
              <a:off x="2263248" y="3342366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8FFA730-3AF9-4F17-92F2-4BD80C3259CB}"/>
                </a:ext>
              </a:extLst>
            </p:cNvPr>
            <p:cNvSpPr txBox="1"/>
            <p:nvPr/>
          </p:nvSpPr>
          <p:spPr>
            <a:xfrm>
              <a:off x="1027662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2014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B75954A-CB5D-4045-9013-3DBC1627C763}"/>
                </a:ext>
              </a:extLst>
            </p:cNvPr>
            <p:cNvSpPr txBox="1"/>
            <p:nvPr/>
          </p:nvSpPr>
          <p:spPr>
            <a:xfrm>
              <a:off x="1867137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2015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424F76B-755A-4AF5-8843-1E4BDE7F1F5B}"/>
                </a:ext>
              </a:extLst>
            </p:cNvPr>
            <p:cNvSpPr txBox="1"/>
            <p:nvPr/>
          </p:nvSpPr>
          <p:spPr>
            <a:xfrm>
              <a:off x="2695165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2016</a:t>
              </a:r>
            </a:p>
          </p:txBody>
        </p:sp>
        <p:sp>
          <p:nvSpPr>
            <p:cNvPr id="40" name="Rounded Rectangle 56">
              <a:extLst>
                <a:ext uri="{FF2B5EF4-FFF2-40B4-BE49-F238E27FC236}">
                  <a16:creationId xmlns:a16="http://schemas.microsoft.com/office/drawing/2014/main" id="{FAA79311-8ED7-4166-A057-67557F8D640F}"/>
                </a:ext>
              </a:extLst>
            </p:cNvPr>
            <p:cNvSpPr/>
            <p:nvPr/>
          </p:nvSpPr>
          <p:spPr>
            <a:xfrm>
              <a:off x="2762510" y="3338649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ounded Rectangle 57">
              <a:extLst>
                <a:ext uri="{FF2B5EF4-FFF2-40B4-BE49-F238E27FC236}">
                  <a16:creationId xmlns:a16="http://schemas.microsoft.com/office/drawing/2014/main" id="{4095E687-BA15-4831-8DE8-B1E0347AA43C}"/>
                </a:ext>
              </a:extLst>
            </p:cNvPr>
            <p:cNvSpPr/>
            <p:nvPr/>
          </p:nvSpPr>
          <p:spPr>
            <a:xfrm>
              <a:off x="3106936" y="3341263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24FF789-6667-4BD4-9E36-BB58A915934F}"/>
              </a:ext>
            </a:extLst>
          </p:cNvPr>
          <p:cNvGrpSpPr/>
          <p:nvPr/>
        </p:nvGrpSpPr>
        <p:grpSpPr>
          <a:xfrm>
            <a:off x="3172420" y="3787305"/>
            <a:ext cx="1879829" cy="987601"/>
            <a:chOff x="978667" y="4290690"/>
            <a:chExt cx="802448" cy="764776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5DBD0D7-9213-4073-881C-A759D090E16B}"/>
                </a:ext>
              </a:extLst>
            </p:cNvPr>
            <p:cNvSpPr/>
            <p:nvPr/>
          </p:nvSpPr>
          <p:spPr>
            <a:xfrm>
              <a:off x="1006432" y="4407868"/>
              <a:ext cx="752521" cy="647598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AD2A2BC-64BE-463D-85D7-63D81A8670D9}"/>
                </a:ext>
              </a:extLst>
            </p:cNvPr>
            <p:cNvSpPr/>
            <p:nvPr/>
          </p:nvSpPr>
          <p:spPr>
            <a:xfrm>
              <a:off x="978667" y="4290690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B335B68-9D0B-4A96-96DD-332D8FE40EAE}"/>
              </a:ext>
            </a:extLst>
          </p:cNvPr>
          <p:cNvGrpSpPr/>
          <p:nvPr/>
        </p:nvGrpSpPr>
        <p:grpSpPr>
          <a:xfrm>
            <a:off x="5154739" y="3384009"/>
            <a:ext cx="1879829" cy="1390897"/>
            <a:chOff x="1827667" y="3979879"/>
            <a:chExt cx="802448" cy="107708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6AA20AD-B62D-410F-8B47-40DAE2AA718A}"/>
                </a:ext>
              </a:extLst>
            </p:cNvPr>
            <p:cNvSpPr/>
            <p:nvPr/>
          </p:nvSpPr>
          <p:spPr>
            <a:xfrm>
              <a:off x="1853205" y="4109043"/>
              <a:ext cx="752521" cy="947916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1856F59C-B21E-437B-B1A0-874482FB5C7F}"/>
                </a:ext>
              </a:extLst>
            </p:cNvPr>
            <p:cNvSpPr/>
            <p:nvPr/>
          </p:nvSpPr>
          <p:spPr>
            <a:xfrm>
              <a:off x="1827667" y="3979879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13889DB-2570-44B5-95B7-1BB416FF597C}"/>
              </a:ext>
            </a:extLst>
          </p:cNvPr>
          <p:cNvGrpSpPr/>
          <p:nvPr/>
        </p:nvGrpSpPr>
        <p:grpSpPr>
          <a:xfrm>
            <a:off x="7138406" y="2790731"/>
            <a:ext cx="1901879" cy="1984175"/>
            <a:chOff x="2677815" y="3518965"/>
            <a:chExt cx="802448" cy="1536501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4E0CB07-DEBF-41DA-AA35-38D045B7323C}"/>
                </a:ext>
              </a:extLst>
            </p:cNvPr>
            <p:cNvSpPr/>
            <p:nvPr/>
          </p:nvSpPr>
          <p:spPr>
            <a:xfrm>
              <a:off x="2699114" y="3644022"/>
              <a:ext cx="752521" cy="1411444"/>
            </a:xfrm>
            <a:prstGeom prst="rect">
              <a:avLst/>
            </a:prstGeom>
            <a:solidFill>
              <a:srgbClr val="FA621C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8473046F-7CB4-43FE-9AEF-1B33078997C4}"/>
                </a:ext>
              </a:extLst>
            </p:cNvPr>
            <p:cNvSpPr/>
            <p:nvPr/>
          </p:nvSpPr>
          <p:spPr>
            <a:xfrm>
              <a:off x="2677815" y="3518965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And customers keep coming back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726556" y="1784387"/>
            <a:ext cx="700833" cy="369331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1.4M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744238" y="1784387"/>
            <a:ext cx="700833" cy="369331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1.1M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748942" y="1784385"/>
            <a:ext cx="713658" cy="369331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830K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79997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6" grpId="0"/>
      <p:bldP spid="27" grpId="0"/>
      <p:bldP spid="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0"/>
          <p:cNvSpPr txBox="1">
            <a:spLocks/>
          </p:cNvSpPr>
          <p:nvPr/>
        </p:nvSpPr>
        <p:spPr>
          <a:xfrm>
            <a:off x="1367481" y="930875"/>
            <a:ext cx="9827740" cy="326218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algn="ctr">
              <a:buClr>
                <a:srgbClr val="132E57"/>
              </a:buClr>
              <a:buSzPct val="25000"/>
              <a:buFont typeface="Open Sans"/>
              <a:buNone/>
            </a:pPr>
            <a:r>
              <a:rPr lang="en-US" dirty="0">
                <a:solidFill>
                  <a:srgbClr val="ED942D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"/>
              </a:rPr>
              <a:t>“I searched high and low for the perfect duvet… and finally found it by designing my own at Duvet Business. Beyond satisfied!”</a:t>
            </a:r>
          </a:p>
        </p:txBody>
      </p:sp>
      <p:sp>
        <p:nvSpPr>
          <p:cNvPr id="7" name="Rectangle 6"/>
          <p:cNvSpPr/>
          <p:nvPr/>
        </p:nvSpPr>
        <p:spPr>
          <a:xfrm>
            <a:off x="3892239" y="4499029"/>
            <a:ext cx="4778224" cy="945065"/>
          </a:xfrm>
          <a:prstGeom prst="rect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2880" algn="ctr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- Satisfied Customer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02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640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40"/>
          <p:cNvSpPr txBox="1">
            <a:spLocks/>
          </p:cNvSpPr>
          <p:nvPr/>
        </p:nvSpPr>
        <p:spPr>
          <a:xfrm>
            <a:off x="1524000" y="4445794"/>
            <a:ext cx="9144000" cy="1223963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ED942D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>
              <a:spcBef>
                <a:spcPts val="0"/>
              </a:spcBef>
              <a:buClr>
                <a:srgbClr val="132E57"/>
              </a:buClr>
              <a:buSzPct val="25000"/>
              <a:buFont typeface="Open Sans"/>
              <a:buNone/>
            </a:pPr>
            <a:r>
              <a:rPr lang="en-US" dirty="0">
                <a:sym typeface="Open Sans"/>
              </a:rPr>
              <a:t>The Path Forward</a:t>
            </a:r>
            <a:endParaRPr lang="en-US" sz="4400" dirty="0">
              <a:sym typeface="Open Sans"/>
            </a:endParaRPr>
          </a:p>
        </p:txBody>
      </p:sp>
      <p:sp>
        <p:nvSpPr>
          <p:cNvPr id="5" name="Oval 4"/>
          <p:cNvSpPr/>
          <p:nvPr/>
        </p:nvSpPr>
        <p:spPr>
          <a:xfrm rot="10800000" flipV="1">
            <a:off x="5143500" y="1562100"/>
            <a:ext cx="1905000" cy="1905000"/>
          </a:xfrm>
          <a:prstGeom prst="ellipse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 rot="10800000" flipV="1">
            <a:off x="4676775" y="1095375"/>
            <a:ext cx="2838450" cy="2838450"/>
          </a:xfrm>
          <a:prstGeom prst="ellipse">
            <a:avLst/>
          </a:prstGeom>
          <a:noFill/>
          <a:ln>
            <a:solidFill>
              <a:srgbClr val="ED94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8123" y="992675"/>
            <a:ext cx="2757626" cy="2757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394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We are just getting started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39132" y="6339137"/>
            <a:ext cx="18485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i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Images from istockphotos.com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74" y="1909888"/>
            <a:ext cx="1800225" cy="18002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807" y="1319339"/>
            <a:ext cx="1793076" cy="17930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204" y="1909888"/>
            <a:ext cx="1800225" cy="180022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016884" y="4322144"/>
            <a:ext cx="2924174" cy="1323439"/>
          </a:xfrm>
          <a:prstGeom prst="rect">
            <a:avLst/>
          </a:prstGeom>
          <a:solidFill>
            <a:srgbClr val="E6E7E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1600" dirty="0">
                <a:solidFill>
                  <a:srgbClr val="1E2A39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Country Expansion</a:t>
            </a:r>
          </a:p>
          <a:p>
            <a:pPr algn="ctr"/>
            <a:endParaRPr lang="en-CA" sz="1600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ctr"/>
            <a:r>
              <a:rPr lang="en-CA" sz="1600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U.K.</a:t>
            </a:r>
          </a:p>
          <a:p>
            <a:pPr algn="ctr"/>
            <a:r>
              <a:rPr lang="en-CA" sz="1600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China</a:t>
            </a:r>
          </a:p>
          <a:p>
            <a:pPr algn="ctr"/>
            <a:r>
              <a:rPr lang="en-CA" sz="1600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Brazil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611258" y="4322144"/>
            <a:ext cx="2924174" cy="1323439"/>
          </a:xfrm>
          <a:prstGeom prst="rect">
            <a:avLst/>
          </a:prstGeom>
          <a:solidFill>
            <a:srgbClr val="E6E7E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1600" dirty="0">
                <a:solidFill>
                  <a:srgbClr val="1E2A39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Product Expansion</a:t>
            </a:r>
          </a:p>
          <a:p>
            <a:pPr algn="ctr"/>
            <a:endParaRPr lang="en-CA" sz="1600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ctr"/>
            <a:r>
              <a:rPr lang="en-CA" sz="1600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Duvets</a:t>
            </a:r>
          </a:p>
          <a:p>
            <a:pPr algn="ctr"/>
            <a:r>
              <a:rPr lang="en-CA" sz="1600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Accessories</a:t>
            </a:r>
          </a:p>
          <a:p>
            <a:pPr algn="ctr"/>
            <a:r>
              <a:rPr lang="en-CA" sz="1600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Interior Design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205632" y="4302616"/>
            <a:ext cx="2924174" cy="1323439"/>
          </a:xfrm>
          <a:prstGeom prst="rect">
            <a:avLst/>
          </a:prstGeom>
          <a:solidFill>
            <a:srgbClr val="E6E7E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1600" dirty="0">
                <a:solidFill>
                  <a:srgbClr val="1E2A39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Customer Experience</a:t>
            </a:r>
          </a:p>
          <a:p>
            <a:pPr algn="ctr"/>
            <a:endParaRPr lang="en-CA" sz="1600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ctr"/>
            <a:r>
              <a:rPr lang="en-CA" sz="1600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 will ask you questions to tailor your search</a:t>
            </a:r>
          </a:p>
          <a:p>
            <a:pPr algn="ctr"/>
            <a:endParaRPr lang="en-CA" sz="1600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31" y="1745575"/>
            <a:ext cx="1933575" cy="193357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084" y="1750339"/>
            <a:ext cx="1959774" cy="195977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534344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5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7" grpId="0" animBg="1"/>
      <p:bldP spid="18" grpId="0" animBg="1"/>
      <p:bldP spid="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40"/>
          <p:cNvSpPr txBox="1"/>
          <p:nvPr/>
        </p:nvSpPr>
        <p:spPr>
          <a:xfrm>
            <a:off x="2014989" y="163144"/>
            <a:ext cx="7952796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2400">
                <a:solidFill>
                  <a:srgbClr val="132E5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US" dirty="0">
                <a:sym typeface="Open Sans"/>
              </a:rPr>
              <a:t>Product expansion: providing our customers with…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014988" y="4296242"/>
            <a:ext cx="1861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E2A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Duvets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102177" y="4296242"/>
            <a:ext cx="1861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E2A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Accessories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189366" y="4296242"/>
            <a:ext cx="1861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E2A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Interior design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432" y="1466396"/>
            <a:ext cx="2276450" cy="227644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694" y="1475437"/>
            <a:ext cx="2267409" cy="226740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811" y="1388912"/>
            <a:ext cx="2276450" cy="2276448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572228" y="5119528"/>
            <a:ext cx="6877960" cy="803477"/>
          </a:xfrm>
          <a:prstGeom prst="rect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2880" algn="ctr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Our business model is scalable: </a:t>
            </a:r>
          </a:p>
          <a:p>
            <a:pPr marL="182880" algn="ctr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 let our customers’ imagination run free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9657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3" grpId="0"/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Enhancing the customer experience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92710" y="6359852"/>
            <a:ext cx="3773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i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Images and </a:t>
            </a:r>
            <a:r>
              <a:rPr lang="en-CA" sz="1000" i="1" dirty="0" err="1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mockups</a:t>
            </a:r>
            <a:r>
              <a:rPr lang="en-CA" sz="1000" i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from istockphotos.com and graphberry.com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669721" y="1321885"/>
            <a:ext cx="6877960" cy="803477"/>
          </a:xfrm>
          <a:prstGeom prst="rect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2880" algn="ctr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Differentiated experiences for </a:t>
            </a:r>
            <a:r>
              <a:rPr lang="en-US" dirty="0">
                <a:solidFill>
                  <a:srgbClr val="676767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different people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514" y="2266950"/>
            <a:ext cx="3858901" cy="38589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987" y="2266951"/>
            <a:ext cx="3858901" cy="385890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33652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40"/>
          <p:cNvSpPr txBox="1">
            <a:spLocks noGrp="1"/>
          </p:cNvSpPr>
          <p:nvPr>
            <p:ph type="ctrTitle"/>
          </p:nvPr>
        </p:nvSpPr>
        <p:spPr>
          <a:xfrm>
            <a:off x="1524000" y="4445794"/>
            <a:ext cx="9144000" cy="1223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132E57"/>
              </a:buClr>
              <a:buSzPct val="25000"/>
              <a:buFont typeface="Open Sans"/>
              <a:buNone/>
            </a:pPr>
            <a:r>
              <a:rPr lang="en-US" dirty="0">
                <a:solidFill>
                  <a:srgbClr val="ED942D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"/>
              </a:rPr>
              <a:t>Our Financials</a:t>
            </a:r>
            <a:endParaRPr lang="en-US" sz="4400" b="0" i="0" u="none" strike="noStrike" cap="none" dirty="0">
              <a:solidFill>
                <a:srgbClr val="ED942D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  <a:sym typeface="Open Sans"/>
            </a:endParaRPr>
          </a:p>
        </p:txBody>
      </p:sp>
      <p:sp>
        <p:nvSpPr>
          <p:cNvPr id="5" name="Oval 4"/>
          <p:cNvSpPr/>
          <p:nvPr/>
        </p:nvSpPr>
        <p:spPr>
          <a:xfrm rot="10800000" flipV="1">
            <a:off x="5143500" y="1562100"/>
            <a:ext cx="1905000" cy="1905000"/>
          </a:xfrm>
          <a:prstGeom prst="ellipse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 rot="10800000" flipV="1">
            <a:off x="4676775" y="1095375"/>
            <a:ext cx="2838450" cy="2838450"/>
          </a:xfrm>
          <a:prstGeom prst="ellipse">
            <a:avLst/>
          </a:prstGeom>
          <a:noFill/>
          <a:ln>
            <a:solidFill>
              <a:srgbClr val="ED94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0911" y="1500881"/>
            <a:ext cx="2089080" cy="208908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3835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Who we are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687624" y="1706961"/>
            <a:ext cx="2011959" cy="2013529"/>
            <a:chOff x="2320048" y="1351361"/>
            <a:chExt cx="2011959" cy="201352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0048" y="1352931"/>
              <a:ext cx="2011959" cy="2011959"/>
            </a:xfrm>
            <a:prstGeom prst="rect">
              <a:avLst/>
            </a:prstGeom>
          </p:spPr>
        </p:pic>
        <p:sp>
          <p:nvSpPr>
            <p:cNvPr id="14" name="Oval 13"/>
            <p:cNvSpPr/>
            <p:nvPr/>
          </p:nvSpPr>
          <p:spPr>
            <a:xfrm rot="10800000" flipV="1">
              <a:off x="2320066" y="1351361"/>
              <a:ext cx="2011922" cy="2011922"/>
            </a:xfrm>
            <a:prstGeom prst="ellipse">
              <a:avLst/>
            </a:prstGeom>
            <a:noFill/>
            <a:ln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23" name="Rectangle 22"/>
          <p:cNvSpPr/>
          <p:nvPr/>
        </p:nvSpPr>
        <p:spPr>
          <a:xfrm>
            <a:off x="3041021" y="3942319"/>
            <a:ext cx="13051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John Doe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492436" y="1706961"/>
            <a:ext cx="2011922" cy="2011922"/>
            <a:chOff x="7647229" y="1341136"/>
            <a:chExt cx="2011922" cy="201192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5463" y="1344972"/>
              <a:ext cx="2000702" cy="2000702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 rot="10800000" flipV="1">
              <a:off x="7647229" y="1341136"/>
              <a:ext cx="2011922" cy="2011922"/>
            </a:xfrm>
            <a:prstGeom prst="ellipse">
              <a:avLst/>
            </a:prstGeom>
            <a:noFill/>
            <a:ln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>
          <a:xfrm>
            <a:off x="7913141" y="3962770"/>
            <a:ext cx="11705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Jane Doe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243402" y="4484286"/>
            <a:ext cx="2900402" cy="1332315"/>
          </a:xfrm>
          <a:prstGeom prst="rect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Co-Founder</a:t>
            </a:r>
          </a:p>
          <a:p>
            <a:pPr algn="ctr"/>
            <a:r>
              <a: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MBA, BFA</a:t>
            </a:r>
          </a:p>
          <a:p>
            <a:pPr algn="ctr"/>
            <a:r>
              <a: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[claim to fame]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048196" y="4494511"/>
            <a:ext cx="2900402" cy="1332314"/>
          </a:xfrm>
          <a:prstGeom prst="rect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Co-Founder</a:t>
            </a:r>
          </a:p>
          <a:p>
            <a:pPr algn="ctr"/>
            <a:r>
              <a: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MBA, BFA</a:t>
            </a:r>
          </a:p>
          <a:p>
            <a:pPr algn="ctr"/>
            <a:r>
              <a: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[claim to fame]</a:t>
            </a:r>
          </a:p>
        </p:txBody>
      </p:sp>
    </p:spTree>
    <p:custDataLst>
      <p:tags r:id="rId1"/>
    </p:custData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3" grpId="0"/>
      <p:bldP spid="24" grpId="0"/>
      <p:bldP spid="19" grpId="0" animBg="1"/>
      <p:bldP spid="2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We are experiencing consistent revenue growth trends</a:t>
            </a: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341428310"/>
              </p:ext>
            </p:extLst>
          </p:nvPr>
        </p:nvGraphicFramePr>
        <p:xfrm>
          <a:off x="2224216" y="1885360"/>
          <a:ext cx="7834183" cy="3799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9385182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Graphic spid="4" grpId="0" uiExpand="1">
        <p:bldSub>
          <a:bldChart bld="series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And our EBITDA margins are very healthy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4E23647-F532-48B9-B356-390E413C9D76}"/>
              </a:ext>
            </a:extLst>
          </p:cNvPr>
          <p:cNvGrpSpPr/>
          <p:nvPr/>
        </p:nvGrpSpPr>
        <p:grpSpPr>
          <a:xfrm>
            <a:off x="3490466" y="3818192"/>
            <a:ext cx="1879829" cy="989274"/>
            <a:chOff x="3490466" y="3818192"/>
            <a:chExt cx="1879829" cy="989274"/>
          </a:xfrm>
        </p:grpSpPr>
        <p:sp>
          <p:nvSpPr>
            <p:cNvPr id="17" name="Rectangle 16"/>
            <p:cNvSpPr/>
            <p:nvPr/>
          </p:nvSpPr>
          <p:spPr>
            <a:xfrm>
              <a:off x="3555509" y="3969767"/>
              <a:ext cx="1762868" cy="837699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490466" y="3818192"/>
              <a:ext cx="1879829" cy="28276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11C8A0-7DEC-440C-8485-5898B442D610}"/>
              </a:ext>
            </a:extLst>
          </p:cNvPr>
          <p:cNvGrpSpPr/>
          <p:nvPr/>
        </p:nvGrpSpPr>
        <p:grpSpPr>
          <a:xfrm>
            <a:off x="3555509" y="2449551"/>
            <a:ext cx="1762868" cy="3058837"/>
            <a:chOff x="3555509" y="2449551"/>
            <a:chExt cx="1762868" cy="3058837"/>
          </a:xfrm>
        </p:grpSpPr>
        <p:sp>
          <p:nvSpPr>
            <p:cNvPr id="15" name="Rectangle 14"/>
            <p:cNvSpPr/>
            <p:nvPr/>
          </p:nvSpPr>
          <p:spPr>
            <a:xfrm>
              <a:off x="3555509" y="2449551"/>
              <a:ext cx="1762868" cy="2357915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3697472" y="2583711"/>
              <a:ext cx="645886" cy="354401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4504331" y="2587094"/>
              <a:ext cx="645886" cy="354401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132629" y="5139056"/>
              <a:ext cx="710452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2014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9E5A889-830E-49F5-9E21-16676D64D72F}"/>
              </a:ext>
            </a:extLst>
          </p:cNvPr>
          <p:cNvGrpSpPr/>
          <p:nvPr/>
        </p:nvGrpSpPr>
        <p:grpSpPr>
          <a:xfrm>
            <a:off x="6755848" y="2449552"/>
            <a:ext cx="1762868" cy="3058836"/>
            <a:chOff x="6755848" y="2449552"/>
            <a:chExt cx="1762868" cy="3058836"/>
          </a:xfrm>
        </p:grpSpPr>
        <p:sp>
          <p:nvSpPr>
            <p:cNvPr id="16" name="Rectangle 15"/>
            <p:cNvSpPr/>
            <p:nvPr/>
          </p:nvSpPr>
          <p:spPr>
            <a:xfrm>
              <a:off x="6755848" y="2449552"/>
              <a:ext cx="1762868" cy="2357915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6905030" y="2586684"/>
              <a:ext cx="645886" cy="354401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7711887" y="2590065"/>
              <a:ext cx="645886" cy="354401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380912" y="5139056"/>
              <a:ext cx="710452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2016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4210424" y="3085036"/>
            <a:ext cx="633507" cy="369332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1E2A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10%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382841" y="2037477"/>
            <a:ext cx="633508" cy="369332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1E2A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18%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CF2C555-AEE6-41D2-84F5-6C43CF136A87}"/>
              </a:ext>
            </a:extLst>
          </p:cNvPr>
          <p:cNvGrpSpPr/>
          <p:nvPr/>
        </p:nvGrpSpPr>
        <p:grpSpPr>
          <a:xfrm>
            <a:off x="6706621" y="2819930"/>
            <a:ext cx="1879829" cy="1987537"/>
            <a:chOff x="6706621" y="2819930"/>
            <a:chExt cx="1879829" cy="1987537"/>
          </a:xfrm>
        </p:grpSpPr>
        <p:sp>
          <p:nvSpPr>
            <p:cNvPr id="19" name="Rectangle 18"/>
            <p:cNvSpPr/>
            <p:nvPr/>
          </p:nvSpPr>
          <p:spPr>
            <a:xfrm>
              <a:off x="6756518" y="2981697"/>
              <a:ext cx="1762868" cy="1825770"/>
            </a:xfrm>
            <a:prstGeom prst="rect">
              <a:avLst/>
            </a:prstGeom>
            <a:solidFill>
              <a:srgbClr val="FA621C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706621" y="2819930"/>
              <a:ext cx="1879829" cy="28276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165316" y="2481582"/>
            <a:ext cx="3866577" cy="1619374"/>
            <a:chOff x="4855554" y="1393986"/>
            <a:chExt cx="2759140" cy="1577615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5160815" y="1808362"/>
              <a:ext cx="2114463" cy="908941"/>
            </a:xfrm>
            <a:prstGeom prst="line">
              <a:avLst/>
            </a:prstGeom>
            <a:ln w="76200">
              <a:solidFill>
                <a:srgbClr val="E6E7E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/>
            <p:cNvSpPr/>
            <p:nvPr/>
          </p:nvSpPr>
          <p:spPr>
            <a:xfrm>
              <a:off x="7114307" y="1393986"/>
              <a:ext cx="500387" cy="664569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E6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" name="Oval 3"/>
            <p:cNvSpPr/>
            <p:nvPr/>
          </p:nvSpPr>
          <p:spPr>
            <a:xfrm>
              <a:off x="4855554" y="2341686"/>
              <a:ext cx="500387" cy="629915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E6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3983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9" grpId="0"/>
      <p:bldP spid="3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Which ultimately drives long term value creation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8595002"/>
              </p:ext>
            </p:extLst>
          </p:nvPr>
        </p:nvGraphicFramePr>
        <p:xfrm>
          <a:off x="7193682" y="1988396"/>
          <a:ext cx="1618696" cy="3133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8696">
                  <a:extLst>
                    <a:ext uri="{9D8B030D-6E8A-4147-A177-3AD203B41FA5}">
                      <a16:colId xmlns:a16="http://schemas.microsoft.com/office/drawing/2014/main" val="3942564803"/>
                    </a:ext>
                  </a:extLst>
                </a:gridCol>
              </a:tblGrid>
              <a:tr h="53789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2016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4199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100%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3685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67%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1164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14%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7673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22%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6499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24%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0153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18%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5110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7%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1688380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004642" y="6268994"/>
            <a:ext cx="3693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b="1" i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*</a:t>
            </a:r>
            <a:r>
              <a:rPr lang="en-CA" sz="1000" i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Financial model from </a:t>
            </a:r>
            <a:r>
              <a:rPr lang="en-CA" sz="1000" i="1" dirty="0">
                <a:solidFill>
                  <a:srgbClr val="ED942D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hlinkClick r:id="rId4"/>
              </a:rPr>
              <a:t>http://www.corporatefinanceinstitute.com</a:t>
            </a:r>
            <a:endParaRPr lang="en-CA" sz="1000" i="1" dirty="0">
              <a:solidFill>
                <a:srgbClr val="ED942D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E99FADA-4FAC-46B2-A859-90AFAF54EC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704912"/>
              </p:ext>
            </p:extLst>
          </p:nvPr>
        </p:nvGraphicFramePr>
        <p:xfrm>
          <a:off x="838869" y="1600200"/>
          <a:ext cx="3089952" cy="35219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9952">
                  <a:extLst>
                    <a:ext uri="{9D8B030D-6E8A-4147-A177-3AD203B41FA5}">
                      <a16:colId xmlns:a16="http://schemas.microsoft.com/office/drawing/2014/main" val="3057855605"/>
                    </a:ext>
                  </a:extLst>
                </a:gridCol>
              </a:tblGrid>
              <a:tr h="388196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rgbClr val="676767"/>
                        </a:solidFill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8827941"/>
                  </a:ext>
                </a:extLst>
              </a:tr>
              <a:tr h="537890"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676767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2654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Revenue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086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Gross</a:t>
                      </a:r>
                      <a:r>
                        <a:rPr lang="en-US" baseline="0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 Profit</a:t>
                      </a:r>
                      <a:endParaRPr lang="en-US" dirty="0">
                        <a:solidFill>
                          <a:srgbClr val="676767"/>
                        </a:solidFill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6615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Marketing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2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Product development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9205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General</a:t>
                      </a:r>
                      <a:r>
                        <a:rPr lang="en-US" baseline="0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 and Administrative</a:t>
                      </a:r>
                      <a:endParaRPr lang="en-US" dirty="0">
                        <a:solidFill>
                          <a:srgbClr val="676767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7811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Adjusted EBITDA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070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EBIT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427068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933487B-BEAF-48D3-A0B9-40CBB939D0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094429"/>
              </p:ext>
            </p:extLst>
          </p:nvPr>
        </p:nvGraphicFramePr>
        <p:xfrm>
          <a:off x="8811337" y="1600200"/>
          <a:ext cx="2420821" cy="35219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0821">
                  <a:extLst>
                    <a:ext uri="{9D8B030D-6E8A-4147-A177-3AD203B41FA5}">
                      <a16:colId xmlns:a16="http://schemas.microsoft.com/office/drawing/2014/main" val="4226027464"/>
                    </a:ext>
                  </a:extLst>
                </a:gridCol>
              </a:tblGrid>
              <a:tr h="388196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rgbClr val="676767"/>
                        </a:solidFill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7965117"/>
                  </a:ext>
                </a:extLst>
              </a:tr>
              <a:tr h="53789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Long Term Model*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0730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100%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106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50% - 52%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4629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15%</a:t>
                      </a:r>
                      <a:r>
                        <a:rPr lang="en-US" baseline="0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 - 16%</a:t>
                      </a:r>
                      <a:endParaRPr lang="en-US" dirty="0">
                        <a:solidFill>
                          <a:srgbClr val="676767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192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15% - 17%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394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9% - 11%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4933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18% - 21%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1525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7% - 10%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170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BD9D1E3-2FA0-401A-80AC-42EF9B70B6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126543"/>
              </p:ext>
            </p:extLst>
          </p:nvPr>
        </p:nvGraphicFramePr>
        <p:xfrm>
          <a:off x="3917734" y="1600200"/>
          <a:ext cx="48852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5200">
                  <a:extLst>
                    <a:ext uri="{9D8B030D-6E8A-4147-A177-3AD203B41FA5}">
                      <a16:colId xmlns:a16="http://schemas.microsoft.com/office/drawing/2014/main" val="2748416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Historical</a:t>
                      </a:r>
                      <a:endParaRPr lang="en-CA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4120310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F67B30E-A951-446D-A181-083A9F3BF2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696537"/>
              </p:ext>
            </p:extLst>
          </p:nvPr>
        </p:nvGraphicFramePr>
        <p:xfrm>
          <a:off x="3927780" y="1988396"/>
          <a:ext cx="1633992" cy="3133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3992">
                  <a:extLst>
                    <a:ext uri="{9D8B030D-6E8A-4147-A177-3AD203B41FA5}">
                      <a16:colId xmlns:a16="http://schemas.microsoft.com/office/drawing/2014/main" val="3114894380"/>
                    </a:ext>
                  </a:extLst>
                </a:gridCol>
              </a:tblGrid>
              <a:tr h="53789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2014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9626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100%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5080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62%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4859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15%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2367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20%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186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29%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4377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10%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447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(2)%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111725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E01F927-27FB-42BA-B925-BA20B4B90B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3188744"/>
              </p:ext>
            </p:extLst>
          </p:nvPr>
        </p:nvGraphicFramePr>
        <p:xfrm>
          <a:off x="5560731" y="1988396"/>
          <a:ext cx="1633992" cy="3133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3992">
                  <a:extLst>
                    <a:ext uri="{9D8B030D-6E8A-4147-A177-3AD203B41FA5}">
                      <a16:colId xmlns:a16="http://schemas.microsoft.com/office/drawing/2014/main" val="1406890145"/>
                    </a:ext>
                  </a:extLst>
                </a:gridCol>
              </a:tblGrid>
              <a:tr h="53789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2015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5215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100%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ED94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84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65%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887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14%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9510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21%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286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25%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1167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16%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6585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76767"/>
                          </a:solidFill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5%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7676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1227754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88823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40"/>
          <p:cNvSpPr txBox="1">
            <a:spLocks/>
          </p:cNvSpPr>
          <p:nvPr/>
        </p:nvSpPr>
        <p:spPr>
          <a:xfrm>
            <a:off x="1482811" y="1794305"/>
            <a:ext cx="9144000" cy="18859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algn="ctr">
              <a:buClr>
                <a:srgbClr val="132E57"/>
              </a:buClr>
              <a:buSzPct val="25000"/>
            </a:pPr>
            <a:r>
              <a:rPr lang="en-US" dirty="0">
                <a:solidFill>
                  <a:srgbClr val="ED942D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"/>
              </a:rPr>
              <a:t>“I truly feel at home when I enter my room and my duvet reminds me of who I am.”</a:t>
            </a:r>
          </a:p>
        </p:txBody>
      </p:sp>
      <p:sp>
        <p:nvSpPr>
          <p:cNvPr id="7" name="Rectangle 6"/>
          <p:cNvSpPr/>
          <p:nvPr/>
        </p:nvSpPr>
        <p:spPr>
          <a:xfrm>
            <a:off x="3665699" y="4442308"/>
            <a:ext cx="4778224" cy="945065"/>
          </a:xfrm>
          <a:prstGeom prst="rect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2880" algn="ctr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- Satisfied customer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2727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135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 flipH="1">
            <a:off x="663146" y="1315992"/>
            <a:ext cx="3847070" cy="3847070"/>
            <a:chOff x="1476375" y="1886207"/>
            <a:chExt cx="2838450" cy="2838450"/>
          </a:xfrm>
        </p:grpSpPr>
        <p:sp>
          <p:nvSpPr>
            <p:cNvPr id="5" name="Oval 4"/>
            <p:cNvSpPr/>
            <p:nvPr/>
          </p:nvSpPr>
          <p:spPr>
            <a:xfrm rot="10800000" flipV="1">
              <a:off x="1943100" y="2352932"/>
              <a:ext cx="1905000" cy="1905000"/>
            </a:xfrm>
            <a:prstGeom prst="ellipse">
              <a:avLst/>
            </a:prstGeom>
            <a:solidFill>
              <a:srgbClr val="E6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6" name="Oval 5"/>
            <p:cNvSpPr/>
            <p:nvPr/>
          </p:nvSpPr>
          <p:spPr>
            <a:xfrm rot="10800000" flipV="1">
              <a:off x="1476375" y="1886207"/>
              <a:ext cx="2838450" cy="2838450"/>
            </a:xfrm>
            <a:prstGeom prst="ellipse">
              <a:avLst/>
            </a:prstGeom>
            <a:blipFill dpi="0" rotWithShape="1">
              <a:blip r:embed="rId3"/>
              <a:srcRect/>
              <a:stretch>
                <a:fillRect t="-7000" b="-26000"/>
              </a:stretch>
            </a:blipFill>
            <a:ln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4977633" y="2284214"/>
            <a:ext cx="6551221" cy="1910624"/>
          </a:xfrm>
          <a:prstGeom prst="rect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288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Duvet Business </a:t>
            </a:r>
            <a:r>
              <a:rPr lang="en-US" sz="2000" b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is a global provider of customized designs for your bedding needs</a:t>
            </a:r>
            <a:endParaRPr lang="en-US" sz="2000" b="1" dirty="0">
              <a:solidFill>
                <a:srgbClr val="676767"/>
              </a:solidFill>
              <a:latin typeface="Open Sans Semibold Italic" panose="020B0706030804020204" pitchFamily="34" charset="0"/>
              <a:ea typeface="Open Sans Semibold Italic" panose="020B0706030804020204" pitchFamily="34" charset="0"/>
              <a:cs typeface="Open Sans Semibold Italic" panose="020B0706030804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407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>
          <a:xfrm>
            <a:off x="939114" y="579064"/>
            <a:ext cx="10181967" cy="945065"/>
          </a:xfrm>
          <a:prstGeom prst="rect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2880" algn="ctr">
              <a:spcBef>
                <a:spcPts val="60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 believe we are creating a unique product that allows you to </a:t>
            </a:r>
          </a:p>
          <a:p>
            <a:pPr marL="182880" algn="ctr"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676767"/>
                </a:solidFill>
                <a:latin typeface="Open Sans Semibold Italic" panose="020B0706030804020204" pitchFamily="34" charset="0"/>
                <a:ea typeface="Open Sans Semibold Italic" panose="020B0706030804020204" pitchFamily="34" charset="0"/>
                <a:cs typeface="Open Sans Semibold Italic" panose="020B0706030804020204" pitchFamily="34" charset="0"/>
              </a:rPr>
              <a:t>tune your room to your personality</a:t>
            </a:r>
          </a:p>
        </p:txBody>
      </p:sp>
      <p:sp>
        <p:nvSpPr>
          <p:cNvPr id="7" name="Oval 6"/>
          <p:cNvSpPr/>
          <p:nvPr/>
        </p:nvSpPr>
        <p:spPr>
          <a:xfrm>
            <a:off x="1056681" y="3695280"/>
            <a:ext cx="2415823" cy="2415823"/>
          </a:xfrm>
          <a:prstGeom prst="ellipse">
            <a:avLst/>
          </a:prstGeom>
          <a:blipFill dpi="0" rotWithShape="1">
            <a:blip r:embed="rId4"/>
            <a:srcRect/>
            <a:stretch>
              <a:fillRect l="-45000" t="-21000" r="-37000" b="-10000"/>
            </a:stretch>
          </a:blip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3472504" y="1932824"/>
            <a:ext cx="2415823" cy="2415823"/>
          </a:xfrm>
          <a:prstGeom prst="ellipse">
            <a:avLst/>
          </a:prstGeom>
          <a:blipFill dpi="0" rotWithShape="1">
            <a:blip r:embed="rId5"/>
            <a:srcRect/>
            <a:tile tx="298450" ty="171450" sx="70000" sy="70000" flip="none" algn="ctr"/>
          </a:blip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5888327" y="3847680"/>
            <a:ext cx="2415823" cy="2415823"/>
          </a:xfrm>
          <a:prstGeom prst="ellipse">
            <a:avLst/>
          </a:prstGeom>
          <a:blipFill dpi="0" rotWithShape="1">
            <a:blip r:embed="rId6"/>
            <a:srcRect/>
            <a:tile tx="298450" ty="171450" sx="20000" sy="20000" flip="none" algn="ctr"/>
          </a:blip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8304150" y="1932824"/>
            <a:ext cx="2415823" cy="2415823"/>
          </a:xfrm>
          <a:prstGeom prst="ellipse">
            <a:avLst/>
          </a:prstGeom>
          <a:blipFill dpi="0" rotWithShape="1">
            <a:blip r:embed="rId7"/>
            <a:srcRect/>
            <a:tile tx="0" ty="-139700" sx="100000" sy="100000" flip="none" algn="ctr"/>
          </a:blip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42128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7" grpId="0" animBg="1"/>
      <p:bldP spid="16" grpId="0" animBg="1"/>
      <p:bldP spid="17" grpId="0" animBg="1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0" t="13305" r="28204" b="2534"/>
          <a:stretch/>
        </p:blipFill>
        <p:spPr>
          <a:xfrm>
            <a:off x="3138616" y="2520778"/>
            <a:ext cx="5115698" cy="433722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2952" y="1447637"/>
            <a:ext cx="12134334" cy="774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2880" algn="ctr">
              <a:spcBef>
                <a:spcPts val="600"/>
              </a:spcBef>
              <a:spcAft>
                <a:spcPts val="600"/>
              </a:spcAft>
            </a:pPr>
            <a:r>
              <a:rPr lang="en-US" sz="4800" dirty="0">
                <a:solidFill>
                  <a:srgbClr val="F57A1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Transforming the intangible to </a:t>
            </a:r>
            <a:r>
              <a:rPr lang="en-US" sz="4800" b="1" dirty="0">
                <a:solidFill>
                  <a:srgbClr val="F57A16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tangible </a:t>
            </a:r>
          </a:p>
        </p:txBody>
      </p:sp>
      <p:sp>
        <p:nvSpPr>
          <p:cNvPr id="5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Our Mission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583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856735" y="1870332"/>
            <a:ext cx="2712916" cy="579919"/>
          </a:xfrm>
          <a:prstGeom prst="rect">
            <a:avLst/>
          </a:prstGeom>
          <a:solidFill>
            <a:srgbClr val="E6E7E7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Health Consciousness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554191" y="1870332"/>
            <a:ext cx="2712916" cy="579919"/>
          </a:xfrm>
          <a:prstGeom prst="rect">
            <a:avLst/>
          </a:prstGeom>
          <a:solidFill>
            <a:srgbClr val="E6E7E7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Personal Expression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251647" y="1870332"/>
            <a:ext cx="2712916" cy="579919"/>
          </a:xfrm>
          <a:prstGeom prst="rect">
            <a:avLst/>
          </a:prstGeom>
          <a:solidFill>
            <a:srgbClr val="E6E7E7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Small Luxuries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6170696-E01F-4366-8B74-E6139B770EB8}"/>
              </a:ext>
            </a:extLst>
          </p:cNvPr>
          <p:cNvGrpSpPr/>
          <p:nvPr/>
        </p:nvGrpSpPr>
        <p:grpSpPr>
          <a:xfrm>
            <a:off x="1006432" y="3232637"/>
            <a:ext cx="2444918" cy="2448501"/>
            <a:chOff x="1006432" y="3232637"/>
            <a:chExt cx="2444918" cy="2448501"/>
          </a:xfrm>
        </p:grpSpPr>
        <p:sp>
          <p:nvSpPr>
            <p:cNvPr id="4" name="Rectangle 3"/>
            <p:cNvSpPr/>
            <p:nvPr/>
          </p:nvSpPr>
          <p:spPr>
            <a:xfrm>
              <a:off x="1853205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006432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698829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1067032" y="3336352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1411458" y="3338967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1918823" y="3339751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2263248" y="3342366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27662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2014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1867137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2015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695165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2016</a:t>
              </a: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2762510" y="3338649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3106936" y="3341263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Market trends are in our favor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5CAC5EA-00B5-4F2B-9FCE-01B0871BB2A4}"/>
              </a:ext>
            </a:extLst>
          </p:cNvPr>
          <p:cNvGrpSpPr/>
          <p:nvPr/>
        </p:nvGrpSpPr>
        <p:grpSpPr>
          <a:xfrm>
            <a:off x="979163" y="4290690"/>
            <a:ext cx="802448" cy="764776"/>
            <a:chOff x="978667" y="4290690"/>
            <a:chExt cx="802448" cy="764776"/>
          </a:xfrm>
        </p:grpSpPr>
        <p:sp>
          <p:nvSpPr>
            <p:cNvPr id="5" name="Rectangle 4"/>
            <p:cNvSpPr/>
            <p:nvPr/>
          </p:nvSpPr>
          <p:spPr>
            <a:xfrm>
              <a:off x="1006432" y="4407868"/>
              <a:ext cx="752521" cy="647598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978667" y="4290690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8A83B49-D879-460B-9635-66D11164ADF5}"/>
              </a:ext>
            </a:extLst>
          </p:cNvPr>
          <p:cNvGrpSpPr/>
          <p:nvPr/>
        </p:nvGrpSpPr>
        <p:grpSpPr>
          <a:xfrm>
            <a:off x="1828163" y="3979879"/>
            <a:ext cx="802448" cy="1077080"/>
            <a:chOff x="1827667" y="3979879"/>
            <a:chExt cx="802448" cy="1077080"/>
          </a:xfrm>
        </p:grpSpPr>
        <p:sp>
          <p:nvSpPr>
            <p:cNvPr id="50" name="Rectangle 49"/>
            <p:cNvSpPr/>
            <p:nvPr/>
          </p:nvSpPr>
          <p:spPr>
            <a:xfrm>
              <a:off x="1853205" y="4109043"/>
              <a:ext cx="752521" cy="947916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827667" y="3979879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D61F352-26D5-4C31-B0D0-620589B841AB}"/>
              </a:ext>
            </a:extLst>
          </p:cNvPr>
          <p:cNvGrpSpPr/>
          <p:nvPr/>
        </p:nvGrpSpPr>
        <p:grpSpPr>
          <a:xfrm>
            <a:off x="2678311" y="3518965"/>
            <a:ext cx="802448" cy="1536501"/>
            <a:chOff x="2677815" y="3518965"/>
            <a:chExt cx="802448" cy="1536501"/>
          </a:xfrm>
        </p:grpSpPr>
        <p:sp>
          <p:nvSpPr>
            <p:cNvPr id="51" name="Rectangle 50"/>
            <p:cNvSpPr/>
            <p:nvPr/>
          </p:nvSpPr>
          <p:spPr>
            <a:xfrm>
              <a:off x="2699114" y="3644022"/>
              <a:ext cx="752521" cy="1411444"/>
            </a:xfrm>
            <a:prstGeom prst="rect">
              <a:avLst/>
            </a:prstGeom>
            <a:solidFill>
              <a:srgbClr val="FA621C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2677815" y="3518965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2913ACA6-F68F-460C-934D-D84CD58C8B1B}"/>
              </a:ext>
            </a:extLst>
          </p:cNvPr>
          <p:cNvGrpSpPr/>
          <p:nvPr/>
        </p:nvGrpSpPr>
        <p:grpSpPr>
          <a:xfrm>
            <a:off x="4732675" y="3232637"/>
            <a:ext cx="2444918" cy="2448501"/>
            <a:chOff x="1006432" y="3232637"/>
            <a:chExt cx="2444918" cy="2448501"/>
          </a:xfrm>
        </p:grpSpPr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736AD818-B33F-4FC9-8970-D384B5C52515}"/>
                </a:ext>
              </a:extLst>
            </p:cNvPr>
            <p:cNvSpPr/>
            <p:nvPr/>
          </p:nvSpPr>
          <p:spPr>
            <a:xfrm>
              <a:off x="1853205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11CC6D6-74DF-4CCF-858E-8F0C11A5E739}"/>
                </a:ext>
              </a:extLst>
            </p:cNvPr>
            <p:cNvSpPr/>
            <p:nvPr/>
          </p:nvSpPr>
          <p:spPr>
            <a:xfrm>
              <a:off x="1006432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3AB2241A-DBB1-4132-B167-CEFCB6789F87}"/>
                </a:ext>
              </a:extLst>
            </p:cNvPr>
            <p:cNvSpPr/>
            <p:nvPr/>
          </p:nvSpPr>
          <p:spPr>
            <a:xfrm>
              <a:off x="2698829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ounded Rectangle 6">
              <a:extLst>
                <a:ext uri="{FF2B5EF4-FFF2-40B4-BE49-F238E27FC236}">
                  <a16:creationId xmlns:a16="http://schemas.microsoft.com/office/drawing/2014/main" id="{8F521F59-94D4-4114-A506-2439D8FFD72A}"/>
                </a:ext>
              </a:extLst>
            </p:cNvPr>
            <p:cNvSpPr/>
            <p:nvPr/>
          </p:nvSpPr>
          <p:spPr>
            <a:xfrm>
              <a:off x="1067032" y="3336352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ounded Rectangle 53">
              <a:extLst>
                <a:ext uri="{FF2B5EF4-FFF2-40B4-BE49-F238E27FC236}">
                  <a16:creationId xmlns:a16="http://schemas.microsoft.com/office/drawing/2014/main" id="{0C5B7D1F-0EDE-4DC1-87EF-9E032CF3C201}"/>
                </a:ext>
              </a:extLst>
            </p:cNvPr>
            <p:cNvSpPr/>
            <p:nvPr/>
          </p:nvSpPr>
          <p:spPr>
            <a:xfrm>
              <a:off x="1411458" y="3338967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ounded Rectangle 54">
              <a:extLst>
                <a:ext uri="{FF2B5EF4-FFF2-40B4-BE49-F238E27FC236}">
                  <a16:creationId xmlns:a16="http://schemas.microsoft.com/office/drawing/2014/main" id="{FD162A74-FE8D-44B5-9CB3-99A61EBFE540}"/>
                </a:ext>
              </a:extLst>
            </p:cNvPr>
            <p:cNvSpPr/>
            <p:nvPr/>
          </p:nvSpPr>
          <p:spPr>
            <a:xfrm>
              <a:off x="1918823" y="3339751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ounded Rectangle 55">
              <a:extLst>
                <a:ext uri="{FF2B5EF4-FFF2-40B4-BE49-F238E27FC236}">
                  <a16:creationId xmlns:a16="http://schemas.microsoft.com/office/drawing/2014/main" id="{56C67CE3-40B8-4C5E-8FE5-471C3319745F}"/>
                </a:ext>
              </a:extLst>
            </p:cNvPr>
            <p:cNvSpPr/>
            <p:nvPr/>
          </p:nvSpPr>
          <p:spPr>
            <a:xfrm>
              <a:off x="2263248" y="3342366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560D4316-CB38-4004-8C80-1525084AB625}"/>
                </a:ext>
              </a:extLst>
            </p:cNvPr>
            <p:cNvSpPr txBox="1"/>
            <p:nvPr/>
          </p:nvSpPr>
          <p:spPr>
            <a:xfrm>
              <a:off x="1027662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2014</a:t>
              </a: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22120565-D171-49AF-8F79-B2844421C2CC}"/>
                </a:ext>
              </a:extLst>
            </p:cNvPr>
            <p:cNvSpPr txBox="1"/>
            <p:nvPr/>
          </p:nvSpPr>
          <p:spPr>
            <a:xfrm>
              <a:off x="1867137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2015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5A272DEA-ABDE-468F-9E3C-B9146DD8B9E6}"/>
                </a:ext>
              </a:extLst>
            </p:cNvPr>
            <p:cNvSpPr txBox="1"/>
            <p:nvPr/>
          </p:nvSpPr>
          <p:spPr>
            <a:xfrm>
              <a:off x="2695165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2016</a:t>
              </a:r>
            </a:p>
          </p:txBody>
        </p:sp>
        <p:sp>
          <p:nvSpPr>
            <p:cNvPr id="162" name="Rounded Rectangle 56">
              <a:extLst>
                <a:ext uri="{FF2B5EF4-FFF2-40B4-BE49-F238E27FC236}">
                  <a16:creationId xmlns:a16="http://schemas.microsoft.com/office/drawing/2014/main" id="{77B0638B-428C-4D3B-A813-02AE1066CD5A}"/>
                </a:ext>
              </a:extLst>
            </p:cNvPr>
            <p:cNvSpPr/>
            <p:nvPr/>
          </p:nvSpPr>
          <p:spPr>
            <a:xfrm>
              <a:off x="2762510" y="3338649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ounded Rectangle 57">
              <a:extLst>
                <a:ext uri="{FF2B5EF4-FFF2-40B4-BE49-F238E27FC236}">
                  <a16:creationId xmlns:a16="http://schemas.microsoft.com/office/drawing/2014/main" id="{B76367F3-831A-4CB4-9BF2-ED074C1FBACD}"/>
                </a:ext>
              </a:extLst>
            </p:cNvPr>
            <p:cNvSpPr/>
            <p:nvPr/>
          </p:nvSpPr>
          <p:spPr>
            <a:xfrm>
              <a:off x="3106936" y="3341263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0EB3B013-A7D7-45B6-87AE-00DC9019D23F}"/>
              </a:ext>
            </a:extLst>
          </p:cNvPr>
          <p:cNvGrpSpPr/>
          <p:nvPr/>
        </p:nvGrpSpPr>
        <p:grpSpPr>
          <a:xfrm>
            <a:off x="4705406" y="4290690"/>
            <a:ext cx="802448" cy="764776"/>
            <a:chOff x="978667" y="4290690"/>
            <a:chExt cx="802448" cy="764776"/>
          </a:xfrm>
        </p:grpSpPr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0C7F27E3-D7BA-4020-A96E-92F4A4BD1E7E}"/>
                </a:ext>
              </a:extLst>
            </p:cNvPr>
            <p:cNvSpPr/>
            <p:nvPr/>
          </p:nvSpPr>
          <p:spPr>
            <a:xfrm>
              <a:off x="1006432" y="4407868"/>
              <a:ext cx="752521" cy="647598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31365238-2536-440A-BC83-DCFF675E0812}"/>
                </a:ext>
              </a:extLst>
            </p:cNvPr>
            <p:cNvSpPr/>
            <p:nvPr/>
          </p:nvSpPr>
          <p:spPr>
            <a:xfrm>
              <a:off x="978667" y="4290690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6D024287-5069-4F15-B7C9-4F1A333E6152}"/>
              </a:ext>
            </a:extLst>
          </p:cNvPr>
          <p:cNvGrpSpPr/>
          <p:nvPr/>
        </p:nvGrpSpPr>
        <p:grpSpPr>
          <a:xfrm>
            <a:off x="5554406" y="3979879"/>
            <a:ext cx="802448" cy="1077080"/>
            <a:chOff x="1827667" y="3979879"/>
            <a:chExt cx="802448" cy="1077080"/>
          </a:xfrm>
        </p:grpSpPr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F6C1CA0C-3EFC-4493-9CBD-78FAF95FB094}"/>
                </a:ext>
              </a:extLst>
            </p:cNvPr>
            <p:cNvSpPr/>
            <p:nvPr/>
          </p:nvSpPr>
          <p:spPr>
            <a:xfrm>
              <a:off x="1853205" y="4109043"/>
              <a:ext cx="752521" cy="947916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95DE3F56-A5CC-4F70-B7C0-6E8FC24A231F}"/>
                </a:ext>
              </a:extLst>
            </p:cNvPr>
            <p:cNvSpPr/>
            <p:nvPr/>
          </p:nvSpPr>
          <p:spPr>
            <a:xfrm>
              <a:off x="1827667" y="3979879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25C3F8C0-DC19-4D72-BF19-D8DAF052B26E}"/>
              </a:ext>
            </a:extLst>
          </p:cNvPr>
          <p:cNvGrpSpPr/>
          <p:nvPr/>
        </p:nvGrpSpPr>
        <p:grpSpPr>
          <a:xfrm>
            <a:off x="6404554" y="3518965"/>
            <a:ext cx="802448" cy="1536501"/>
            <a:chOff x="2677815" y="3518965"/>
            <a:chExt cx="802448" cy="1536501"/>
          </a:xfrm>
        </p:grpSpPr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7CCBAC17-32A1-4462-BF7F-D4647C9FC8D2}"/>
                </a:ext>
              </a:extLst>
            </p:cNvPr>
            <p:cNvSpPr/>
            <p:nvPr/>
          </p:nvSpPr>
          <p:spPr>
            <a:xfrm>
              <a:off x="2699114" y="3644022"/>
              <a:ext cx="752521" cy="1411444"/>
            </a:xfrm>
            <a:prstGeom prst="rect">
              <a:avLst/>
            </a:prstGeom>
            <a:solidFill>
              <a:srgbClr val="FA621C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A093CB6E-B753-4970-B83D-6F89D4FF8C68}"/>
                </a:ext>
              </a:extLst>
            </p:cNvPr>
            <p:cNvSpPr/>
            <p:nvPr/>
          </p:nvSpPr>
          <p:spPr>
            <a:xfrm>
              <a:off x="2677815" y="3518965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7EC0657E-AE1D-433A-975B-FEE53900AEDA}"/>
              </a:ext>
            </a:extLst>
          </p:cNvPr>
          <p:cNvGrpSpPr/>
          <p:nvPr/>
        </p:nvGrpSpPr>
        <p:grpSpPr>
          <a:xfrm>
            <a:off x="8469252" y="3232637"/>
            <a:ext cx="2444918" cy="2448501"/>
            <a:chOff x="1006432" y="3232637"/>
            <a:chExt cx="2444918" cy="2448501"/>
          </a:xfrm>
        </p:grpSpPr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B9CA4F95-B68D-4786-8066-E2CE4FEBF694}"/>
                </a:ext>
              </a:extLst>
            </p:cNvPr>
            <p:cNvSpPr/>
            <p:nvPr/>
          </p:nvSpPr>
          <p:spPr>
            <a:xfrm>
              <a:off x="1853205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C629BF5B-EA90-4C18-8394-BC627CF63F6F}"/>
                </a:ext>
              </a:extLst>
            </p:cNvPr>
            <p:cNvSpPr/>
            <p:nvPr/>
          </p:nvSpPr>
          <p:spPr>
            <a:xfrm>
              <a:off x="1006432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51531982-92E8-4ECA-8FC7-37696064A8EE}"/>
                </a:ext>
              </a:extLst>
            </p:cNvPr>
            <p:cNvSpPr/>
            <p:nvPr/>
          </p:nvSpPr>
          <p:spPr>
            <a:xfrm>
              <a:off x="2698829" y="3232637"/>
              <a:ext cx="752521" cy="1822829"/>
            </a:xfrm>
            <a:prstGeom prst="rect">
              <a:avLst/>
            </a:prstGeom>
            <a:noFill/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ounded Rectangle 6">
              <a:extLst>
                <a:ext uri="{FF2B5EF4-FFF2-40B4-BE49-F238E27FC236}">
                  <a16:creationId xmlns:a16="http://schemas.microsoft.com/office/drawing/2014/main" id="{363053AA-51BD-44A1-8F76-E8B02BCA423C}"/>
                </a:ext>
              </a:extLst>
            </p:cNvPr>
            <p:cNvSpPr/>
            <p:nvPr/>
          </p:nvSpPr>
          <p:spPr>
            <a:xfrm>
              <a:off x="1067032" y="3336352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Rounded Rectangle 53">
              <a:extLst>
                <a:ext uri="{FF2B5EF4-FFF2-40B4-BE49-F238E27FC236}">
                  <a16:creationId xmlns:a16="http://schemas.microsoft.com/office/drawing/2014/main" id="{B95A1CC4-D8EB-42CE-94E8-6361F7EE245D}"/>
                </a:ext>
              </a:extLst>
            </p:cNvPr>
            <p:cNvSpPr/>
            <p:nvPr/>
          </p:nvSpPr>
          <p:spPr>
            <a:xfrm>
              <a:off x="1411458" y="3338967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Rounded Rectangle 54">
              <a:extLst>
                <a:ext uri="{FF2B5EF4-FFF2-40B4-BE49-F238E27FC236}">
                  <a16:creationId xmlns:a16="http://schemas.microsoft.com/office/drawing/2014/main" id="{6EBFBBE5-0460-4720-A540-C8BFD70CBE2B}"/>
                </a:ext>
              </a:extLst>
            </p:cNvPr>
            <p:cNvSpPr/>
            <p:nvPr/>
          </p:nvSpPr>
          <p:spPr>
            <a:xfrm>
              <a:off x="1918823" y="3339751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55">
              <a:extLst>
                <a:ext uri="{FF2B5EF4-FFF2-40B4-BE49-F238E27FC236}">
                  <a16:creationId xmlns:a16="http://schemas.microsoft.com/office/drawing/2014/main" id="{6AF4DECE-F019-4A22-B807-6433D0A2D45A}"/>
                </a:ext>
              </a:extLst>
            </p:cNvPr>
            <p:cNvSpPr/>
            <p:nvPr/>
          </p:nvSpPr>
          <p:spPr>
            <a:xfrm>
              <a:off x="2263248" y="3342366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9A998F34-6C31-4F1D-8781-3DA48B6EC6DA}"/>
                </a:ext>
              </a:extLst>
            </p:cNvPr>
            <p:cNvSpPr txBox="1"/>
            <p:nvPr/>
          </p:nvSpPr>
          <p:spPr>
            <a:xfrm>
              <a:off x="1027662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2014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D6039A09-BD6F-4AA9-BA02-44E886E72EA4}"/>
                </a:ext>
              </a:extLst>
            </p:cNvPr>
            <p:cNvSpPr txBox="1"/>
            <p:nvPr/>
          </p:nvSpPr>
          <p:spPr>
            <a:xfrm>
              <a:off x="1867137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2015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3127EDDA-F002-4E2B-82AD-8BCFE23A689F}"/>
                </a:ext>
              </a:extLst>
            </p:cNvPr>
            <p:cNvSpPr txBox="1"/>
            <p:nvPr/>
          </p:nvSpPr>
          <p:spPr>
            <a:xfrm>
              <a:off x="2695165" y="5311806"/>
              <a:ext cx="710451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676767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2016</a:t>
              </a:r>
            </a:p>
          </p:txBody>
        </p:sp>
        <p:sp>
          <p:nvSpPr>
            <p:cNvPr id="184" name="Rounded Rectangle 56">
              <a:extLst>
                <a:ext uri="{FF2B5EF4-FFF2-40B4-BE49-F238E27FC236}">
                  <a16:creationId xmlns:a16="http://schemas.microsoft.com/office/drawing/2014/main" id="{52531285-3A55-417C-808E-70B174ECFDF0}"/>
                </a:ext>
              </a:extLst>
            </p:cNvPr>
            <p:cNvSpPr/>
            <p:nvPr/>
          </p:nvSpPr>
          <p:spPr>
            <a:xfrm>
              <a:off x="2762510" y="3338649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Rounded Rectangle 57">
              <a:extLst>
                <a:ext uri="{FF2B5EF4-FFF2-40B4-BE49-F238E27FC236}">
                  <a16:creationId xmlns:a16="http://schemas.microsoft.com/office/drawing/2014/main" id="{C237D763-0C2B-4728-8C46-60548273E043}"/>
                </a:ext>
              </a:extLst>
            </p:cNvPr>
            <p:cNvSpPr/>
            <p:nvPr/>
          </p:nvSpPr>
          <p:spPr>
            <a:xfrm>
              <a:off x="3106936" y="3341263"/>
              <a:ext cx="275711" cy="27397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351FAF1B-4DBA-44BC-962F-0E7AFDF5D3B0}"/>
              </a:ext>
            </a:extLst>
          </p:cNvPr>
          <p:cNvGrpSpPr/>
          <p:nvPr/>
        </p:nvGrpSpPr>
        <p:grpSpPr>
          <a:xfrm>
            <a:off x="8441983" y="4290690"/>
            <a:ext cx="802448" cy="764776"/>
            <a:chOff x="978667" y="4290690"/>
            <a:chExt cx="802448" cy="764776"/>
          </a:xfrm>
        </p:grpSpPr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9172DC9C-2D2A-4EF4-8366-DF37A5CAE0FD}"/>
                </a:ext>
              </a:extLst>
            </p:cNvPr>
            <p:cNvSpPr/>
            <p:nvPr/>
          </p:nvSpPr>
          <p:spPr>
            <a:xfrm>
              <a:off x="1006432" y="4407868"/>
              <a:ext cx="752521" cy="647598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B61966FA-CBFC-4813-84DE-FDD1D0229D58}"/>
                </a:ext>
              </a:extLst>
            </p:cNvPr>
            <p:cNvSpPr/>
            <p:nvPr/>
          </p:nvSpPr>
          <p:spPr>
            <a:xfrm>
              <a:off x="978667" y="4290690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8FDD0882-666C-4DC2-AD54-D07AD16EE31F}"/>
              </a:ext>
            </a:extLst>
          </p:cNvPr>
          <p:cNvGrpSpPr/>
          <p:nvPr/>
        </p:nvGrpSpPr>
        <p:grpSpPr>
          <a:xfrm>
            <a:off x="9290983" y="3979879"/>
            <a:ext cx="802448" cy="1077080"/>
            <a:chOff x="1827667" y="3979879"/>
            <a:chExt cx="802448" cy="1077080"/>
          </a:xfrm>
        </p:grpSpPr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EEAA4936-B0A5-4346-A28B-07BF35A5FACF}"/>
                </a:ext>
              </a:extLst>
            </p:cNvPr>
            <p:cNvSpPr/>
            <p:nvPr/>
          </p:nvSpPr>
          <p:spPr>
            <a:xfrm>
              <a:off x="1853205" y="4109043"/>
              <a:ext cx="752521" cy="947916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6A83D842-3CB5-40AE-A637-E68F5E3B6542}"/>
                </a:ext>
              </a:extLst>
            </p:cNvPr>
            <p:cNvSpPr/>
            <p:nvPr/>
          </p:nvSpPr>
          <p:spPr>
            <a:xfrm>
              <a:off x="1827667" y="3979879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2FCDF57C-1E29-4107-849A-FC58E59E2246}"/>
              </a:ext>
            </a:extLst>
          </p:cNvPr>
          <p:cNvGrpSpPr/>
          <p:nvPr/>
        </p:nvGrpSpPr>
        <p:grpSpPr>
          <a:xfrm>
            <a:off x="10141131" y="3518965"/>
            <a:ext cx="802448" cy="1536501"/>
            <a:chOff x="2677815" y="3518965"/>
            <a:chExt cx="802448" cy="1536501"/>
          </a:xfrm>
        </p:grpSpPr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D35C1BDF-D557-4F0A-A95F-C72CB0D63944}"/>
                </a:ext>
              </a:extLst>
            </p:cNvPr>
            <p:cNvSpPr/>
            <p:nvPr/>
          </p:nvSpPr>
          <p:spPr>
            <a:xfrm>
              <a:off x="2699114" y="3644022"/>
              <a:ext cx="752521" cy="1411444"/>
            </a:xfrm>
            <a:prstGeom prst="rect">
              <a:avLst/>
            </a:prstGeom>
            <a:solidFill>
              <a:srgbClr val="FA621C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D16F7C89-A161-4B82-B738-2A6E8B65B2E5}"/>
                </a:ext>
              </a:extLst>
            </p:cNvPr>
            <p:cNvSpPr/>
            <p:nvPr/>
          </p:nvSpPr>
          <p:spPr>
            <a:xfrm>
              <a:off x="2677815" y="3518965"/>
              <a:ext cx="802448" cy="21859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ED9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7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413416" y="2015524"/>
            <a:ext cx="2965621" cy="579919"/>
          </a:xfrm>
          <a:prstGeom prst="rect">
            <a:avLst/>
          </a:prstGeom>
          <a:solidFill>
            <a:srgbClr val="E6E7E7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Repeat Order Rate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358578" y="2015524"/>
            <a:ext cx="2965621" cy="579919"/>
          </a:xfrm>
          <a:prstGeom prst="rect">
            <a:avLst/>
          </a:prstGeom>
          <a:solidFill>
            <a:srgbClr val="E6E7E7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Active Customers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353168" y="2015868"/>
            <a:ext cx="2965621" cy="579919"/>
          </a:xfrm>
          <a:prstGeom prst="rect">
            <a:avLst/>
          </a:prstGeom>
          <a:solidFill>
            <a:srgbClr val="E6E7E7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Annual Revenue</a:t>
            </a:r>
          </a:p>
        </p:txBody>
      </p:sp>
      <p:sp>
        <p:nvSpPr>
          <p:cNvPr id="9" name="Shape 240"/>
          <p:cNvSpPr txBox="1">
            <a:spLocks/>
          </p:cNvSpPr>
          <p:nvPr/>
        </p:nvSpPr>
        <p:spPr>
          <a:xfrm>
            <a:off x="1524000" y="642230"/>
            <a:ext cx="9144000" cy="34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132E5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24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Open Sans"/>
              </a:rPr>
              <a:t>Our results: rapid adoption, growth and profitability</a:t>
            </a: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989175104"/>
              </p:ext>
            </p:extLst>
          </p:nvPr>
        </p:nvGraphicFramePr>
        <p:xfrm>
          <a:off x="511494" y="2916192"/>
          <a:ext cx="2853049" cy="25132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9" name="Chart 38"/>
          <p:cNvGraphicFramePr/>
          <p:nvPr>
            <p:extLst>
              <p:ext uri="{D42A27DB-BD31-4B8C-83A1-F6EECF244321}">
                <p14:modId xmlns:p14="http://schemas.microsoft.com/office/powerpoint/2010/main" val="2230216107"/>
              </p:ext>
            </p:extLst>
          </p:nvPr>
        </p:nvGraphicFramePr>
        <p:xfrm>
          <a:off x="3880022" y="3048000"/>
          <a:ext cx="3715722" cy="2381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47" name="Chart 46"/>
          <p:cNvGraphicFramePr/>
          <p:nvPr>
            <p:extLst>
              <p:ext uri="{D42A27DB-BD31-4B8C-83A1-F6EECF244321}">
                <p14:modId xmlns:p14="http://schemas.microsoft.com/office/powerpoint/2010/main" val="1667827343"/>
              </p:ext>
            </p:extLst>
          </p:nvPr>
        </p:nvGraphicFramePr>
        <p:xfrm>
          <a:off x="7910702" y="3048000"/>
          <a:ext cx="3769804" cy="26772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052089" y="6343136"/>
            <a:ext cx="3719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i="1" dirty="0">
                <a:solidFill>
                  <a:srgbClr val="67676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Financial analysis from </a:t>
            </a:r>
            <a:r>
              <a:rPr lang="en-CA" sz="1000" i="1" dirty="0">
                <a:solidFill>
                  <a:srgbClr val="ED942D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hlinkClick r:id="rId7"/>
              </a:rPr>
              <a:t>http://www.corporatefinanceinstitute.com</a:t>
            </a:r>
            <a:endParaRPr lang="en-CA" sz="1000" i="1" dirty="0">
              <a:solidFill>
                <a:srgbClr val="ED942D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000"/>
                                        <p:tgtEl>
                                          <p:spTgt spid="3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1000"/>
                                        <p:tgtEl>
                                          <p:spTgt spid="4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1000"/>
                                        <p:tgtEl>
                                          <p:spTgt spid="4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1000"/>
                                        <p:tgtEl>
                                          <p:spTgt spid="47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9" grpId="0"/>
      <p:bldGraphic spid="6" grpId="0" uiExpand="1">
        <p:bldSub>
          <a:bldChart bld="series"/>
        </p:bldSub>
      </p:bldGraphic>
      <p:bldGraphic spid="39" grpId="0" uiExpand="1">
        <p:bldSub>
          <a:bldChart bld="series"/>
        </p:bldSub>
      </p:bldGraphic>
      <p:bldGraphic spid="47" grpId="0" uiExpand="1">
        <p:bldSub>
          <a:bldChart bld="series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&#10;Description generated with very high confidence">
            <a:extLst>
              <a:ext uri="{FF2B5EF4-FFF2-40B4-BE49-F238E27FC236}">
                <a16:creationId xmlns:a16="http://schemas.microsoft.com/office/drawing/2014/main" id="{8A515872-49D6-40D3-B6CF-0446E05C31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54" b="765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B1C6A5A-10F1-45CA-ACCD-7D4B000DEAB2}"/>
              </a:ext>
            </a:extLst>
          </p:cNvPr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Shape 240"/>
          <p:cNvSpPr txBox="1">
            <a:spLocks/>
          </p:cNvSpPr>
          <p:nvPr/>
        </p:nvSpPr>
        <p:spPr>
          <a:xfrm>
            <a:off x="1025611" y="2191759"/>
            <a:ext cx="10140778" cy="2474483"/>
          </a:xfrm>
          <a:prstGeom prst="rect">
            <a:avLst/>
          </a:prstGeom>
          <a:solidFill>
            <a:schemeClr val="lt1">
              <a:alpha val="70000"/>
            </a:schemeClr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algn="ctr">
              <a:buClr>
                <a:srgbClr val="132E57"/>
              </a:buClr>
              <a:buSzPct val="25000"/>
            </a:pPr>
            <a:r>
              <a:rPr lang="en-US" sz="4800" dirty="0">
                <a:solidFill>
                  <a:srgbClr val="ED942D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"/>
              </a:rPr>
              <a:t>“When I go to sleep each night I feel truly at peace, all wrapped up in a duvet that I designed.”</a:t>
            </a:r>
          </a:p>
          <a:p>
            <a:pPr algn="r">
              <a:buClr>
                <a:srgbClr val="132E57"/>
              </a:buClr>
              <a:buSzPct val="25000"/>
            </a:pPr>
            <a:r>
              <a:rPr lang="en-US" sz="2800" dirty="0">
                <a:solidFill>
                  <a:srgbClr val="67676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- Loyal Customer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2A39"/>
        </a:soli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 rot="10800000" flipV="1">
            <a:off x="5143500" y="1562100"/>
            <a:ext cx="1905000" cy="1905000"/>
          </a:xfrm>
          <a:prstGeom prst="ellipse">
            <a:avLst/>
          </a:prstGeom>
          <a:solidFill>
            <a:srgbClr val="E6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 rot="10800000" flipV="1">
            <a:off x="4676775" y="1095375"/>
            <a:ext cx="2838450" cy="2838450"/>
          </a:xfrm>
          <a:prstGeom prst="ellipse">
            <a:avLst/>
          </a:prstGeom>
          <a:noFill/>
          <a:ln>
            <a:solidFill>
              <a:srgbClr val="ED94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676767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" name="Shape 240"/>
          <p:cNvSpPr txBox="1">
            <a:spLocks noGrp="1"/>
          </p:cNvSpPr>
          <p:nvPr>
            <p:ph type="ctrTitle"/>
          </p:nvPr>
        </p:nvSpPr>
        <p:spPr>
          <a:xfrm>
            <a:off x="1524000" y="4445794"/>
            <a:ext cx="9144000" cy="1223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132E57"/>
              </a:buClr>
              <a:buSzPct val="25000"/>
              <a:buFont typeface="Open Sans"/>
              <a:buNone/>
            </a:pPr>
            <a:r>
              <a:rPr lang="en-US" dirty="0">
                <a:solidFill>
                  <a:srgbClr val="ED942D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"/>
              </a:rPr>
              <a:t>Our Business</a:t>
            </a:r>
            <a:endParaRPr lang="en-US" sz="4400" b="0" i="0" u="none" strike="noStrike" cap="none" dirty="0">
              <a:solidFill>
                <a:srgbClr val="ED942D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  <a:sym typeface="Open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550" y="1654780"/>
            <a:ext cx="1637446" cy="16374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8005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ARTICULATE_SLIDE_COUNT" val="24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CFI_PPT_Template2016">
  <a:themeElements>
    <a:clrScheme name="Custom 1">
      <a:dk1>
        <a:srgbClr val="132E57"/>
      </a:dk1>
      <a:lt1>
        <a:srgbClr val="FFFFFF"/>
      </a:lt1>
      <a:dk2>
        <a:srgbClr val="132E57"/>
      </a:dk2>
      <a:lt2>
        <a:srgbClr val="FFFFFF"/>
      </a:lt2>
      <a:accent1>
        <a:srgbClr val="ED9423"/>
      </a:accent1>
      <a:accent2>
        <a:srgbClr val="F57A16"/>
      </a:accent2>
      <a:accent3>
        <a:srgbClr val="FA621C"/>
      </a:accent3>
      <a:accent4>
        <a:srgbClr val="1E8496"/>
      </a:accent4>
      <a:accent5>
        <a:srgbClr val="1E2A39"/>
      </a:accent5>
      <a:accent6>
        <a:srgbClr val="676767"/>
      </a:accent6>
      <a:hlink>
        <a:srgbClr val="ED9423"/>
      </a:hlink>
      <a:folHlink>
        <a:srgbClr val="1E8496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FI_PPT_Template2016" id="{62F73663-4969-433C-ACC7-E04B43F45609}" vid="{9BA6B010-48BE-4C9D-92DE-E627DA9F9638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CFI_PPT_Template2016</Template>
  <TotalTime>4348</TotalTime>
  <Words>567</Words>
  <Application>Microsoft Office PowerPoint</Application>
  <PresentationFormat>Widescreen</PresentationFormat>
  <Paragraphs>169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Wingdings</vt:lpstr>
      <vt:lpstr>Open Sans Light</vt:lpstr>
      <vt:lpstr>Open Sans</vt:lpstr>
      <vt:lpstr>Open Sans Semibold Italic</vt:lpstr>
      <vt:lpstr>Arial</vt:lpstr>
      <vt:lpstr>Open Sans bold</vt:lpstr>
      <vt:lpstr>Open Sans Semibold</vt:lpstr>
      <vt:lpstr>Calibri</vt:lpstr>
      <vt:lpstr>CFI_PPT_Template2016</vt:lpstr>
      <vt:lpstr>Duvet Business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Business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Financials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Designer</dc:creator>
  <cp:lastModifiedBy>Ferdinand Ekpo</cp:lastModifiedBy>
  <cp:revision>221</cp:revision>
  <dcterms:modified xsi:type="dcterms:W3CDTF">2022-09-08T20:42:44Z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50EBF1F6-C5FF-4E2E-B6D4-AB011D0F5E2E</vt:lpwstr>
  </property>
  <property fmtid="{D5CDD505-2E9C-101B-9397-08002B2CF9AE}" pid="3" name="ArticulatePath">
    <vt:lpwstr>CFI_MVC</vt:lpwstr>
  </property>
</Properties>
</file>